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0" r:id="rId1"/>
  </p:sldMasterIdLst>
  <p:notesMasterIdLst>
    <p:notesMasterId r:id="rId86"/>
  </p:notesMasterIdLst>
  <p:sldIdLst>
    <p:sldId id="256" r:id="rId2"/>
    <p:sldId id="507" r:id="rId3"/>
    <p:sldId id="264" r:id="rId4"/>
    <p:sldId id="315" r:id="rId5"/>
    <p:sldId id="390" r:id="rId6"/>
    <p:sldId id="447" r:id="rId7"/>
    <p:sldId id="416" r:id="rId8"/>
    <p:sldId id="394" r:id="rId9"/>
    <p:sldId id="396" r:id="rId10"/>
    <p:sldId id="395" r:id="rId11"/>
    <p:sldId id="404" r:id="rId12"/>
    <p:sldId id="387" r:id="rId13"/>
    <p:sldId id="397" r:id="rId14"/>
    <p:sldId id="402" r:id="rId15"/>
    <p:sldId id="515" r:id="rId16"/>
    <p:sldId id="493" r:id="rId17"/>
    <p:sldId id="401" r:id="rId18"/>
    <p:sldId id="504" r:id="rId19"/>
    <p:sldId id="499" r:id="rId20"/>
    <p:sldId id="403" r:id="rId21"/>
    <p:sldId id="405" r:id="rId22"/>
    <p:sldId id="509" r:id="rId23"/>
    <p:sldId id="406" r:id="rId24"/>
    <p:sldId id="419" r:id="rId25"/>
    <p:sldId id="500" r:id="rId26"/>
    <p:sldId id="408" r:id="rId27"/>
    <p:sldId id="407" r:id="rId28"/>
    <p:sldId id="412" r:id="rId29"/>
    <p:sldId id="413" r:id="rId30"/>
    <p:sldId id="414" r:id="rId31"/>
    <p:sldId id="420" r:id="rId32"/>
    <p:sldId id="421" r:id="rId33"/>
    <p:sldId id="496" r:id="rId34"/>
    <p:sldId id="423" r:id="rId35"/>
    <p:sldId id="424" r:id="rId36"/>
    <p:sldId id="425" r:id="rId37"/>
    <p:sldId id="508" r:id="rId38"/>
    <p:sldId id="512" r:id="rId39"/>
    <p:sldId id="513" r:id="rId40"/>
    <p:sldId id="511" r:id="rId41"/>
    <p:sldId id="501" r:id="rId42"/>
    <p:sldId id="415" r:id="rId43"/>
    <p:sldId id="417" r:id="rId44"/>
    <p:sldId id="426" r:id="rId45"/>
    <p:sldId id="427" r:id="rId46"/>
    <p:sldId id="428" r:id="rId47"/>
    <p:sldId id="429" r:id="rId48"/>
    <p:sldId id="430" r:id="rId49"/>
    <p:sldId id="431" r:id="rId50"/>
    <p:sldId id="432" r:id="rId51"/>
    <p:sldId id="433" r:id="rId52"/>
    <p:sldId id="434" r:id="rId53"/>
    <p:sldId id="435" r:id="rId54"/>
    <p:sldId id="436" r:id="rId55"/>
    <p:sldId id="437" r:id="rId56"/>
    <p:sldId id="438" r:id="rId57"/>
    <p:sldId id="439" r:id="rId58"/>
    <p:sldId id="514" r:id="rId59"/>
    <p:sldId id="440" r:id="rId60"/>
    <p:sldId id="441" r:id="rId61"/>
    <p:sldId id="506" r:id="rId62"/>
    <p:sldId id="502" r:id="rId63"/>
    <p:sldId id="392" r:id="rId64"/>
    <p:sldId id="393" r:id="rId65"/>
    <p:sldId id="483" r:id="rId66"/>
    <p:sldId id="484" r:id="rId67"/>
    <p:sldId id="409" r:id="rId68"/>
    <p:sldId id="410" r:id="rId69"/>
    <p:sldId id="485" r:id="rId70"/>
    <p:sldId id="411" r:id="rId71"/>
    <p:sldId id="258" r:id="rId72"/>
    <p:sldId id="260" r:id="rId73"/>
    <p:sldId id="486" r:id="rId74"/>
    <p:sldId id="487" r:id="rId75"/>
    <p:sldId id="261" r:id="rId76"/>
    <p:sldId id="488" r:id="rId77"/>
    <p:sldId id="489" r:id="rId78"/>
    <p:sldId id="490" r:id="rId79"/>
    <p:sldId id="418" r:id="rId80"/>
    <p:sldId id="491" r:id="rId81"/>
    <p:sldId id="267" r:id="rId82"/>
    <p:sldId id="265" r:id="rId83"/>
    <p:sldId id="266" r:id="rId84"/>
    <p:sldId id="503" r:id="rId8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4C0DD7-F1CF-4368-81C8-E87A97418579}">
          <p14:sldIdLst>
            <p14:sldId id="256"/>
          </p14:sldIdLst>
        </p14:section>
        <p14:section name="Goals" id="{1DC203D8-8C04-4F3B-815B-A15E3261C9A4}">
          <p14:sldIdLst>
            <p14:sldId id="507"/>
            <p14:sldId id="264"/>
            <p14:sldId id="315"/>
            <p14:sldId id="390"/>
          </p14:sldIdLst>
        </p14:section>
        <p14:section name="Swapping" id="{E08CFDBA-9188-4A93-9508-25B201D30D7C}">
          <p14:sldIdLst>
            <p14:sldId id="447"/>
            <p14:sldId id="416"/>
            <p14:sldId id="394"/>
            <p14:sldId id="396"/>
            <p14:sldId id="395"/>
            <p14:sldId id="404"/>
            <p14:sldId id="387"/>
            <p14:sldId id="397"/>
            <p14:sldId id="402"/>
            <p14:sldId id="515"/>
            <p14:sldId id="493"/>
            <p14:sldId id="401"/>
            <p14:sldId id="504"/>
          </p14:sldIdLst>
        </p14:section>
        <p14:section name="When to Swap" id="{A865E68C-E246-44B3-9DE0-F11C5A218F6F}">
          <p14:sldIdLst>
            <p14:sldId id="499"/>
            <p14:sldId id="403"/>
            <p14:sldId id="405"/>
            <p14:sldId id="509"/>
            <p14:sldId id="406"/>
            <p14:sldId id="419"/>
          </p14:sldIdLst>
        </p14:section>
        <p14:section name="Page Replacement Policies" id="{8EA2CAAA-5879-46BD-9D8C-E95DDE5DAFEB}">
          <p14:sldIdLst>
            <p14:sldId id="500"/>
            <p14:sldId id="408"/>
            <p14:sldId id="407"/>
            <p14:sldId id="412"/>
            <p14:sldId id="413"/>
            <p14:sldId id="414"/>
            <p14:sldId id="420"/>
            <p14:sldId id="421"/>
            <p14:sldId id="496"/>
            <p14:sldId id="423"/>
            <p14:sldId id="424"/>
            <p14:sldId id="425"/>
            <p14:sldId id="508"/>
            <p14:sldId id="512"/>
            <p14:sldId id="513"/>
            <p14:sldId id="511"/>
          </p14:sldIdLst>
        </p14:section>
        <p14:section name="Implementing LRU" id="{AD385384-980D-49F6-ADE0-C80A8AC06EED}">
          <p14:sldIdLst>
            <p14:sldId id="501"/>
            <p14:sldId id="415"/>
            <p14:sldId id="417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514"/>
            <p14:sldId id="440"/>
            <p14:sldId id="441"/>
            <p14:sldId id="506"/>
          </p14:sldIdLst>
        </p14:section>
        <p14:section name="RAID" id="{C7EBC2BC-8061-4525-B713-BFEBFA58813B}">
          <p14:sldIdLst>
            <p14:sldId id="502"/>
            <p14:sldId id="392"/>
            <p14:sldId id="393"/>
            <p14:sldId id="483"/>
            <p14:sldId id="484"/>
            <p14:sldId id="409"/>
            <p14:sldId id="410"/>
            <p14:sldId id="485"/>
            <p14:sldId id="411"/>
            <p14:sldId id="258"/>
            <p14:sldId id="260"/>
            <p14:sldId id="486"/>
            <p14:sldId id="487"/>
            <p14:sldId id="261"/>
            <p14:sldId id="488"/>
            <p14:sldId id="489"/>
            <p14:sldId id="490"/>
            <p14:sldId id="418"/>
            <p14:sldId id="491"/>
            <p14:sldId id="267"/>
            <p14:sldId id="265"/>
            <p14:sldId id="266"/>
          </p14:sldIdLst>
        </p14:section>
        <p14:section name="Wrapup" id="{29A7F866-9DA9-446B-8359-CE426CB89C7A}">
          <p14:sldIdLst>
            <p14:sldId id="5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2A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9" autoAdjust="0"/>
    <p:restoredTop sz="91433" autoAdjust="0"/>
  </p:normalViewPr>
  <p:slideViewPr>
    <p:cSldViewPr snapToGrid="0">
      <p:cViewPr varScale="1">
        <p:scale>
          <a:sx n="74" d="100"/>
          <a:sy n="74" d="100"/>
        </p:scale>
        <p:origin x="84" y="169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C,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0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0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1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0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0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0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1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1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C,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1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1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C,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1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C,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C,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0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0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1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1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1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1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16F1FF7A-3A8E-454A-AE18-85F13C46B1FB}" type="doc">
      <dgm:prSet loTypeId="urn:microsoft.com/office/officeart/2005/8/layout/cycle5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82C883C2-7A21-4742-BD81-3756B10AEF5D}">
      <dgm:prSet phldrT="[Text]"/>
      <dgm:spPr/>
      <dgm:t>
        <a:bodyPr/>
        <a:lstStyle/>
        <a:p>
          <a:r>
            <a:rPr lang="en-US" dirty="0"/>
            <a:t>A, 0</a:t>
          </a:r>
        </a:p>
      </dgm:t>
    </dgm:pt>
    <dgm:pt modelId="{0C6D3BE3-E4A1-44F3-AA96-44FBDBB3FD4B}" type="parTrans" cxnId="{1B7E34E3-2EEC-47EA-A418-7CD00623D701}">
      <dgm:prSet/>
      <dgm:spPr/>
      <dgm:t>
        <a:bodyPr/>
        <a:lstStyle/>
        <a:p>
          <a:endParaRPr lang="en-US"/>
        </a:p>
      </dgm:t>
    </dgm:pt>
    <dgm:pt modelId="{6C934263-3753-4A9B-ACAF-AE889DAB5D7C}" type="sibTrans" cxnId="{1B7E34E3-2EEC-47EA-A418-7CD00623D701}">
      <dgm:prSet/>
      <dgm:spPr/>
      <dgm:t>
        <a:bodyPr/>
        <a:lstStyle/>
        <a:p>
          <a:endParaRPr lang="en-US"/>
        </a:p>
      </dgm:t>
    </dgm:pt>
    <dgm:pt modelId="{BC71767F-7E15-4735-8E50-65F6AE5C7D95}">
      <dgm:prSet phldrT="[Text]"/>
      <dgm:spPr/>
      <dgm:t>
        <a:bodyPr/>
        <a:lstStyle/>
        <a:p>
          <a:r>
            <a:rPr lang="en-US" dirty="0"/>
            <a:t>B, 0</a:t>
          </a:r>
        </a:p>
      </dgm:t>
    </dgm:pt>
    <dgm:pt modelId="{72182712-F7FE-45E9-9580-8B0C3CA50B0B}" type="parTrans" cxnId="{B8C716AD-8B9E-4677-82A4-4FF5D9AFF66B}">
      <dgm:prSet/>
      <dgm:spPr/>
      <dgm:t>
        <a:bodyPr/>
        <a:lstStyle/>
        <a:p>
          <a:endParaRPr lang="en-US"/>
        </a:p>
      </dgm:t>
    </dgm:pt>
    <dgm:pt modelId="{973ADC78-6BD7-43EA-8A5B-6E5303B3F539}" type="sibTrans" cxnId="{B8C716AD-8B9E-4677-82A4-4FF5D9AFF66B}">
      <dgm:prSet/>
      <dgm:spPr/>
      <dgm:t>
        <a:bodyPr/>
        <a:lstStyle/>
        <a:p>
          <a:endParaRPr lang="en-US"/>
        </a:p>
      </dgm:t>
    </dgm:pt>
    <dgm:pt modelId="{BC7879D9-F3D6-4103-82FD-0AB764E0F38B}">
      <dgm:prSet phldrT="[Text]"/>
      <dgm:spPr/>
      <dgm:t>
        <a:bodyPr/>
        <a:lstStyle/>
        <a:p>
          <a:r>
            <a:rPr lang="en-US" dirty="0"/>
            <a:t>G, 1</a:t>
          </a:r>
        </a:p>
      </dgm:t>
    </dgm:pt>
    <dgm:pt modelId="{5EB50A11-F94F-4319-9667-B4B927A7B3EB}" type="parTrans" cxnId="{C8941BEB-2AC5-4E89-ABE3-D48F0BFE6871}">
      <dgm:prSet/>
      <dgm:spPr/>
      <dgm:t>
        <a:bodyPr/>
        <a:lstStyle/>
        <a:p>
          <a:endParaRPr lang="en-US"/>
        </a:p>
      </dgm:t>
    </dgm:pt>
    <dgm:pt modelId="{3701287F-125E-438A-BC55-73A564FE7D64}" type="sibTrans" cxnId="{C8941BEB-2AC5-4E89-ABE3-D48F0BFE6871}">
      <dgm:prSet/>
      <dgm:spPr/>
      <dgm:t>
        <a:bodyPr/>
        <a:lstStyle/>
        <a:p>
          <a:endParaRPr lang="en-US"/>
        </a:p>
      </dgm:t>
    </dgm:pt>
    <dgm:pt modelId="{2C64F49D-C705-49F5-8A1C-22B4BCF0515A}">
      <dgm:prSet phldrT="[Text]"/>
      <dgm:spPr/>
      <dgm:t>
        <a:bodyPr/>
        <a:lstStyle/>
        <a:p>
          <a:r>
            <a:rPr lang="en-US" dirty="0"/>
            <a:t>D, 0</a:t>
          </a:r>
        </a:p>
      </dgm:t>
    </dgm:pt>
    <dgm:pt modelId="{C47F5BF6-7AD9-405E-B470-2780C4FB81C0}" type="parTrans" cxnId="{A714DFAC-2F1E-441F-A410-BE8597BF5A8E}">
      <dgm:prSet/>
      <dgm:spPr/>
      <dgm:t>
        <a:bodyPr/>
        <a:lstStyle/>
        <a:p>
          <a:endParaRPr lang="en-US"/>
        </a:p>
      </dgm:t>
    </dgm:pt>
    <dgm:pt modelId="{F17D84F0-64C6-4B4A-B4F5-D91CB6426C32}" type="sibTrans" cxnId="{A714DFAC-2F1E-441F-A410-BE8597BF5A8E}">
      <dgm:prSet/>
      <dgm:spPr/>
      <dgm:t>
        <a:bodyPr/>
        <a:lstStyle/>
        <a:p>
          <a:endParaRPr lang="en-US"/>
        </a:p>
      </dgm:t>
    </dgm:pt>
    <dgm:pt modelId="{17F0F2AE-AA94-46FA-B724-F3C15620CE9B}">
      <dgm:prSet phldrT="[Text]"/>
      <dgm:spPr/>
      <dgm:t>
        <a:bodyPr/>
        <a:lstStyle/>
        <a:p>
          <a:r>
            <a:rPr lang="en-US" dirty="0"/>
            <a:t>E, 1</a:t>
          </a:r>
        </a:p>
      </dgm:t>
    </dgm:pt>
    <dgm:pt modelId="{E8969933-6F4A-4C60-BDE6-2E5BED225C02}" type="parTrans" cxnId="{991255BA-6DE4-4AF8-A6FA-ADC1628233C2}">
      <dgm:prSet/>
      <dgm:spPr/>
      <dgm:t>
        <a:bodyPr/>
        <a:lstStyle/>
        <a:p>
          <a:endParaRPr lang="en-US"/>
        </a:p>
      </dgm:t>
    </dgm:pt>
    <dgm:pt modelId="{27160568-3551-4C1B-A1BB-3832547D4813}" type="sibTrans" cxnId="{991255BA-6DE4-4AF8-A6FA-ADC1628233C2}">
      <dgm:prSet/>
      <dgm:spPr/>
      <dgm:t>
        <a:bodyPr/>
        <a:lstStyle/>
        <a:p>
          <a:endParaRPr lang="en-US"/>
        </a:p>
      </dgm:t>
    </dgm:pt>
    <dgm:pt modelId="{BC0D9C68-E4E3-4194-BA37-FF6CCB9914E0}">
      <dgm:prSet/>
      <dgm:spPr/>
      <dgm:t>
        <a:bodyPr/>
        <a:lstStyle/>
        <a:p>
          <a:r>
            <a:rPr lang="en-US" dirty="0"/>
            <a:t>F, 1</a:t>
          </a:r>
        </a:p>
      </dgm:t>
    </dgm:pt>
    <dgm:pt modelId="{77E3DCEC-E72F-4EB8-9371-5099741883A6}" type="parTrans" cxnId="{9DB093F1-063C-4CDE-80FC-A876E04D219B}">
      <dgm:prSet/>
      <dgm:spPr/>
      <dgm:t>
        <a:bodyPr/>
        <a:lstStyle/>
        <a:p>
          <a:endParaRPr lang="en-US"/>
        </a:p>
      </dgm:t>
    </dgm:pt>
    <dgm:pt modelId="{1E2A99BC-5859-4F76-B4D0-354197BA8F81}" type="sibTrans" cxnId="{9DB093F1-063C-4CDE-80FC-A876E04D219B}">
      <dgm:prSet/>
      <dgm:spPr/>
      <dgm:t>
        <a:bodyPr/>
        <a:lstStyle/>
        <a:p>
          <a:endParaRPr lang="en-US"/>
        </a:p>
      </dgm:t>
    </dgm:pt>
    <dgm:pt modelId="{88493E38-6D9D-4835-8831-FD269F00D866}" type="pres">
      <dgm:prSet presAssocID="{16F1FF7A-3A8E-454A-AE18-85F13C46B1FB}" presName="cycle" presStyleCnt="0">
        <dgm:presLayoutVars>
          <dgm:dir/>
          <dgm:resizeHandles val="exact"/>
        </dgm:presLayoutVars>
      </dgm:prSet>
      <dgm:spPr/>
    </dgm:pt>
    <dgm:pt modelId="{596155FD-377B-4E85-9D74-52F7F28026FA}" type="pres">
      <dgm:prSet presAssocID="{82C883C2-7A21-4742-BD81-3756B10AEF5D}" presName="node" presStyleLbl="node1" presStyleIdx="0" presStyleCnt="6">
        <dgm:presLayoutVars>
          <dgm:bulletEnabled val="1"/>
        </dgm:presLayoutVars>
      </dgm:prSet>
      <dgm:spPr/>
    </dgm:pt>
    <dgm:pt modelId="{EE13253A-3AD2-4CEB-9BB7-4E9ABEB3B929}" type="pres">
      <dgm:prSet presAssocID="{82C883C2-7A21-4742-BD81-3756B10AEF5D}" presName="spNode" presStyleCnt="0"/>
      <dgm:spPr/>
    </dgm:pt>
    <dgm:pt modelId="{31A22E72-8C39-4333-A645-3E3E57915B48}" type="pres">
      <dgm:prSet presAssocID="{6C934263-3753-4A9B-ACAF-AE889DAB5D7C}" presName="sibTrans" presStyleLbl="sibTrans1D1" presStyleIdx="0" presStyleCnt="6"/>
      <dgm:spPr/>
    </dgm:pt>
    <dgm:pt modelId="{1EE82C1C-275E-4E12-9274-2D32CB85D502}" type="pres">
      <dgm:prSet presAssocID="{BC71767F-7E15-4735-8E50-65F6AE5C7D95}" presName="node" presStyleLbl="node1" presStyleIdx="1" presStyleCnt="6">
        <dgm:presLayoutVars>
          <dgm:bulletEnabled val="1"/>
        </dgm:presLayoutVars>
      </dgm:prSet>
      <dgm:spPr/>
    </dgm:pt>
    <dgm:pt modelId="{03CDEAF5-5EFF-400B-B4F1-3876731DA59E}" type="pres">
      <dgm:prSet presAssocID="{BC71767F-7E15-4735-8E50-65F6AE5C7D95}" presName="spNode" presStyleCnt="0"/>
      <dgm:spPr/>
    </dgm:pt>
    <dgm:pt modelId="{92021E06-73CD-4D46-86F6-7A8B77F3FC96}" type="pres">
      <dgm:prSet presAssocID="{973ADC78-6BD7-43EA-8A5B-6E5303B3F539}" presName="sibTrans" presStyleLbl="sibTrans1D1" presStyleIdx="1" presStyleCnt="6"/>
      <dgm:spPr/>
    </dgm:pt>
    <dgm:pt modelId="{5B263E73-EFC5-4922-96C8-B47C28CFC79B}" type="pres">
      <dgm:prSet presAssocID="{BC7879D9-F3D6-4103-82FD-0AB764E0F38B}" presName="node" presStyleLbl="node1" presStyleIdx="2" presStyleCnt="6">
        <dgm:presLayoutVars>
          <dgm:bulletEnabled val="1"/>
        </dgm:presLayoutVars>
      </dgm:prSet>
      <dgm:spPr/>
    </dgm:pt>
    <dgm:pt modelId="{D76C7F5F-E03C-4BA6-A1D0-9E7956F961FC}" type="pres">
      <dgm:prSet presAssocID="{BC7879D9-F3D6-4103-82FD-0AB764E0F38B}" presName="spNode" presStyleCnt="0"/>
      <dgm:spPr/>
    </dgm:pt>
    <dgm:pt modelId="{B5513278-92AF-4461-B1A1-48AF6AB06668}" type="pres">
      <dgm:prSet presAssocID="{3701287F-125E-438A-BC55-73A564FE7D64}" presName="sibTrans" presStyleLbl="sibTrans1D1" presStyleIdx="2" presStyleCnt="6"/>
      <dgm:spPr/>
    </dgm:pt>
    <dgm:pt modelId="{4F1ABDB7-7107-4041-892B-FCAB0A0525D7}" type="pres">
      <dgm:prSet presAssocID="{2C64F49D-C705-49F5-8A1C-22B4BCF0515A}" presName="node" presStyleLbl="node1" presStyleIdx="3" presStyleCnt="6">
        <dgm:presLayoutVars>
          <dgm:bulletEnabled val="1"/>
        </dgm:presLayoutVars>
      </dgm:prSet>
      <dgm:spPr/>
    </dgm:pt>
    <dgm:pt modelId="{5BE4D2AA-FF20-4CAA-B104-EE3C870C08EB}" type="pres">
      <dgm:prSet presAssocID="{2C64F49D-C705-49F5-8A1C-22B4BCF0515A}" presName="spNode" presStyleCnt="0"/>
      <dgm:spPr/>
    </dgm:pt>
    <dgm:pt modelId="{D51DAC82-92F7-4A06-A6B0-B8497E12A8E5}" type="pres">
      <dgm:prSet presAssocID="{F17D84F0-64C6-4B4A-B4F5-D91CB6426C32}" presName="sibTrans" presStyleLbl="sibTrans1D1" presStyleIdx="3" presStyleCnt="6"/>
      <dgm:spPr/>
    </dgm:pt>
    <dgm:pt modelId="{5FD39C39-7281-478D-98E1-0B1F6C6F61E4}" type="pres">
      <dgm:prSet presAssocID="{17F0F2AE-AA94-46FA-B724-F3C15620CE9B}" presName="node" presStyleLbl="node1" presStyleIdx="4" presStyleCnt="6">
        <dgm:presLayoutVars>
          <dgm:bulletEnabled val="1"/>
        </dgm:presLayoutVars>
      </dgm:prSet>
      <dgm:spPr/>
    </dgm:pt>
    <dgm:pt modelId="{70BD5F69-44D2-4374-89DB-E153497F8981}" type="pres">
      <dgm:prSet presAssocID="{17F0F2AE-AA94-46FA-B724-F3C15620CE9B}" presName="spNode" presStyleCnt="0"/>
      <dgm:spPr/>
    </dgm:pt>
    <dgm:pt modelId="{4D38F95F-4E05-4181-9A7A-D1F8E6788DC4}" type="pres">
      <dgm:prSet presAssocID="{27160568-3551-4C1B-A1BB-3832547D4813}" presName="sibTrans" presStyleLbl="sibTrans1D1" presStyleIdx="4" presStyleCnt="6"/>
      <dgm:spPr/>
    </dgm:pt>
    <dgm:pt modelId="{FE478CBD-AA66-42CC-99F4-A7621F278068}" type="pres">
      <dgm:prSet presAssocID="{BC0D9C68-E4E3-4194-BA37-FF6CCB9914E0}" presName="node" presStyleLbl="node1" presStyleIdx="5" presStyleCnt="6">
        <dgm:presLayoutVars>
          <dgm:bulletEnabled val="1"/>
        </dgm:presLayoutVars>
      </dgm:prSet>
      <dgm:spPr/>
    </dgm:pt>
    <dgm:pt modelId="{A42BCE32-A170-45AA-BADA-BB6D0B3C3C4E}" type="pres">
      <dgm:prSet presAssocID="{BC0D9C68-E4E3-4194-BA37-FF6CCB9914E0}" presName="spNode" presStyleCnt="0"/>
      <dgm:spPr/>
    </dgm:pt>
    <dgm:pt modelId="{7B4E56C8-92B7-455E-81DC-1351B921A212}" type="pres">
      <dgm:prSet presAssocID="{1E2A99BC-5859-4F76-B4D0-354197BA8F81}" presName="sibTrans" presStyleLbl="sibTrans1D1" presStyleIdx="5" presStyleCnt="6"/>
      <dgm:spPr/>
    </dgm:pt>
  </dgm:ptLst>
  <dgm:cxnLst>
    <dgm:cxn modelId="{8AF6A503-D045-40AD-B3DA-F1563845E775}" type="presOf" srcId="{16F1FF7A-3A8E-454A-AE18-85F13C46B1FB}" destId="{88493E38-6D9D-4835-8831-FD269F00D866}" srcOrd="0" destOrd="0" presId="urn:microsoft.com/office/officeart/2005/8/layout/cycle5"/>
    <dgm:cxn modelId="{95FF7E0D-CBC0-4288-918E-196BA89E7A3A}" type="presOf" srcId="{2C64F49D-C705-49F5-8A1C-22B4BCF0515A}" destId="{4F1ABDB7-7107-4041-892B-FCAB0A0525D7}" srcOrd="0" destOrd="0" presId="urn:microsoft.com/office/officeart/2005/8/layout/cycle5"/>
    <dgm:cxn modelId="{B6C9AB0F-F784-4B48-9586-2AF36F9748D9}" type="presOf" srcId="{27160568-3551-4C1B-A1BB-3832547D4813}" destId="{4D38F95F-4E05-4181-9A7A-D1F8E6788DC4}" srcOrd="0" destOrd="0" presId="urn:microsoft.com/office/officeart/2005/8/layout/cycle5"/>
    <dgm:cxn modelId="{2F07FE2D-88D5-4822-B4DB-2B38C7DA1EA5}" type="presOf" srcId="{6C934263-3753-4A9B-ACAF-AE889DAB5D7C}" destId="{31A22E72-8C39-4333-A645-3E3E57915B48}" srcOrd="0" destOrd="0" presId="urn:microsoft.com/office/officeart/2005/8/layout/cycle5"/>
    <dgm:cxn modelId="{607F813D-FF24-453E-9540-0D86963F05CD}" type="presOf" srcId="{BC71767F-7E15-4735-8E50-65F6AE5C7D95}" destId="{1EE82C1C-275E-4E12-9274-2D32CB85D502}" srcOrd="0" destOrd="0" presId="urn:microsoft.com/office/officeart/2005/8/layout/cycle5"/>
    <dgm:cxn modelId="{18754242-937B-4D62-B854-50C932900672}" type="presOf" srcId="{3701287F-125E-438A-BC55-73A564FE7D64}" destId="{B5513278-92AF-4461-B1A1-48AF6AB06668}" srcOrd="0" destOrd="0" presId="urn:microsoft.com/office/officeart/2005/8/layout/cycle5"/>
    <dgm:cxn modelId="{97B86D42-7033-4B80-8F27-8B9EA34F4C0E}" type="presOf" srcId="{973ADC78-6BD7-43EA-8A5B-6E5303B3F539}" destId="{92021E06-73CD-4D46-86F6-7A8B77F3FC96}" srcOrd="0" destOrd="0" presId="urn:microsoft.com/office/officeart/2005/8/layout/cycle5"/>
    <dgm:cxn modelId="{A1FAD058-EEC5-4A7B-9C73-4F90202E7393}" type="presOf" srcId="{F17D84F0-64C6-4B4A-B4F5-D91CB6426C32}" destId="{D51DAC82-92F7-4A06-A6B0-B8497E12A8E5}" srcOrd="0" destOrd="0" presId="urn:microsoft.com/office/officeart/2005/8/layout/cycle5"/>
    <dgm:cxn modelId="{34C15B7D-59B5-4EF6-9E21-43E1CAF22619}" type="presOf" srcId="{BC0D9C68-E4E3-4194-BA37-FF6CCB9914E0}" destId="{FE478CBD-AA66-42CC-99F4-A7621F278068}" srcOrd="0" destOrd="0" presId="urn:microsoft.com/office/officeart/2005/8/layout/cycle5"/>
    <dgm:cxn modelId="{708E0F8F-7FF3-470B-B5E0-AE85489F5EA3}" type="presOf" srcId="{17F0F2AE-AA94-46FA-B724-F3C15620CE9B}" destId="{5FD39C39-7281-478D-98E1-0B1F6C6F61E4}" srcOrd="0" destOrd="0" presId="urn:microsoft.com/office/officeart/2005/8/layout/cycle5"/>
    <dgm:cxn modelId="{83777EA7-790D-4136-A1C8-EABFDDCCA663}" type="presOf" srcId="{BC7879D9-F3D6-4103-82FD-0AB764E0F38B}" destId="{5B263E73-EFC5-4922-96C8-B47C28CFC79B}" srcOrd="0" destOrd="0" presId="urn:microsoft.com/office/officeart/2005/8/layout/cycle5"/>
    <dgm:cxn modelId="{A714DFAC-2F1E-441F-A410-BE8597BF5A8E}" srcId="{16F1FF7A-3A8E-454A-AE18-85F13C46B1FB}" destId="{2C64F49D-C705-49F5-8A1C-22B4BCF0515A}" srcOrd="3" destOrd="0" parTransId="{C47F5BF6-7AD9-405E-B470-2780C4FB81C0}" sibTransId="{F17D84F0-64C6-4B4A-B4F5-D91CB6426C32}"/>
    <dgm:cxn modelId="{B8C716AD-8B9E-4677-82A4-4FF5D9AFF66B}" srcId="{16F1FF7A-3A8E-454A-AE18-85F13C46B1FB}" destId="{BC71767F-7E15-4735-8E50-65F6AE5C7D95}" srcOrd="1" destOrd="0" parTransId="{72182712-F7FE-45E9-9580-8B0C3CA50B0B}" sibTransId="{973ADC78-6BD7-43EA-8A5B-6E5303B3F539}"/>
    <dgm:cxn modelId="{0B10E6B2-075F-42A4-AB98-49E74DB814FD}" type="presOf" srcId="{82C883C2-7A21-4742-BD81-3756B10AEF5D}" destId="{596155FD-377B-4E85-9D74-52F7F28026FA}" srcOrd="0" destOrd="0" presId="urn:microsoft.com/office/officeart/2005/8/layout/cycle5"/>
    <dgm:cxn modelId="{991255BA-6DE4-4AF8-A6FA-ADC1628233C2}" srcId="{16F1FF7A-3A8E-454A-AE18-85F13C46B1FB}" destId="{17F0F2AE-AA94-46FA-B724-F3C15620CE9B}" srcOrd="4" destOrd="0" parTransId="{E8969933-6F4A-4C60-BDE6-2E5BED225C02}" sibTransId="{27160568-3551-4C1B-A1BB-3832547D4813}"/>
    <dgm:cxn modelId="{1B7E34E3-2EEC-47EA-A418-7CD00623D701}" srcId="{16F1FF7A-3A8E-454A-AE18-85F13C46B1FB}" destId="{82C883C2-7A21-4742-BD81-3756B10AEF5D}" srcOrd="0" destOrd="0" parTransId="{0C6D3BE3-E4A1-44F3-AA96-44FBDBB3FD4B}" sibTransId="{6C934263-3753-4A9B-ACAF-AE889DAB5D7C}"/>
    <dgm:cxn modelId="{C8941BEB-2AC5-4E89-ABE3-D48F0BFE6871}" srcId="{16F1FF7A-3A8E-454A-AE18-85F13C46B1FB}" destId="{BC7879D9-F3D6-4103-82FD-0AB764E0F38B}" srcOrd="2" destOrd="0" parTransId="{5EB50A11-F94F-4319-9667-B4B927A7B3EB}" sibTransId="{3701287F-125E-438A-BC55-73A564FE7D64}"/>
    <dgm:cxn modelId="{9DB093F1-063C-4CDE-80FC-A876E04D219B}" srcId="{16F1FF7A-3A8E-454A-AE18-85F13C46B1FB}" destId="{BC0D9C68-E4E3-4194-BA37-FF6CCB9914E0}" srcOrd="5" destOrd="0" parTransId="{77E3DCEC-E72F-4EB8-9371-5099741883A6}" sibTransId="{1E2A99BC-5859-4F76-B4D0-354197BA8F81}"/>
    <dgm:cxn modelId="{55E656FE-AC53-43C5-977E-8C6521C8599D}" type="presOf" srcId="{1E2A99BC-5859-4F76-B4D0-354197BA8F81}" destId="{7B4E56C8-92B7-455E-81DC-1351B921A212}" srcOrd="0" destOrd="0" presId="urn:microsoft.com/office/officeart/2005/8/layout/cycle5"/>
    <dgm:cxn modelId="{6D0BBF54-5FED-4553-9038-C10D6C14C8B5}" type="presParOf" srcId="{88493E38-6D9D-4835-8831-FD269F00D866}" destId="{596155FD-377B-4E85-9D74-52F7F28026FA}" srcOrd="0" destOrd="0" presId="urn:microsoft.com/office/officeart/2005/8/layout/cycle5"/>
    <dgm:cxn modelId="{A4754D6A-80E1-4F28-87E5-C916509CFC30}" type="presParOf" srcId="{88493E38-6D9D-4835-8831-FD269F00D866}" destId="{EE13253A-3AD2-4CEB-9BB7-4E9ABEB3B929}" srcOrd="1" destOrd="0" presId="urn:microsoft.com/office/officeart/2005/8/layout/cycle5"/>
    <dgm:cxn modelId="{84E1DF8F-DE39-4F48-AB38-4B6382B1FFD9}" type="presParOf" srcId="{88493E38-6D9D-4835-8831-FD269F00D866}" destId="{31A22E72-8C39-4333-A645-3E3E57915B48}" srcOrd="2" destOrd="0" presId="urn:microsoft.com/office/officeart/2005/8/layout/cycle5"/>
    <dgm:cxn modelId="{61CCD4CA-717A-499F-B6E9-FE35917FE5C0}" type="presParOf" srcId="{88493E38-6D9D-4835-8831-FD269F00D866}" destId="{1EE82C1C-275E-4E12-9274-2D32CB85D502}" srcOrd="3" destOrd="0" presId="urn:microsoft.com/office/officeart/2005/8/layout/cycle5"/>
    <dgm:cxn modelId="{480DFD20-FF55-4DF7-A9A8-669027D2BA3E}" type="presParOf" srcId="{88493E38-6D9D-4835-8831-FD269F00D866}" destId="{03CDEAF5-5EFF-400B-B4F1-3876731DA59E}" srcOrd="4" destOrd="0" presId="urn:microsoft.com/office/officeart/2005/8/layout/cycle5"/>
    <dgm:cxn modelId="{70EB64B0-916E-480C-86EC-D51C9F4051A1}" type="presParOf" srcId="{88493E38-6D9D-4835-8831-FD269F00D866}" destId="{92021E06-73CD-4D46-86F6-7A8B77F3FC96}" srcOrd="5" destOrd="0" presId="urn:microsoft.com/office/officeart/2005/8/layout/cycle5"/>
    <dgm:cxn modelId="{E6F2C919-AA4D-4EDA-995B-EC8D63D8D1A1}" type="presParOf" srcId="{88493E38-6D9D-4835-8831-FD269F00D866}" destId="{5B263E73-EFC5-4922-96C8-B47C28CFC79B}" srcOrd="6" destOrd="0" presId="urn:microsoft.com/office/officeart/2005/8/layout/cycle5"/>
    <dgm:cxn modelId="{C2A65A34-00AD-4AD9-AD1A-2E61838360B0}" type="presParOf" srcId="{88493E38-6D9D-4835-8831-FD269F00D866}" destId="{D76C7F5F-E03C-4BA6-A1D0-9E7956F961FC}" srcOrd="7" destOrd="0" presId="urn:microsoft.com/office/officeart/2005/8/layout/cycle5"/>
    <dgm:cxn modelId="{CE04FDA0-9384-4211-83A2-6D98A15DC4D0}" type="presParOf" srcId="{88493E38-6D9D-4835-8831-FD269F00D866}" destId="{B5513278-92AF-4461-B1A1-48AF6AB06668}" srcOrd="8" destOrd="0" presId="urn:microsoft.com/office/officeart/2005/8/layout/cycle5"/>
    <dgm:cxn modelId="{4CCA11A4-ABEE-49C7-B0EE-084AB863A459}" type="presParOf" srcId="{88493E38-6D9D-4835-8831-FD269F00D866}" destId="{4F1ABDB7-7107-4041-892B-FCAB0A0525D7}" srcOrd="9" destOrd="0" presId="urn:microsoft.com/office/officeart/2005/8/layout/cycle5"/>
    <dgm:cxn modelId="{321EB319-4B72-4928-8A85-CC506E58ECD0}" type="presParOf" srcId="{88493E38-6D9D-4835-8831-FD269F00D866}" destId="{5BE4D2AA-FF20-4CAA-B104-EE3C870C08EB}" srcOrd="10" destOrd="0" presId="urn:microsoft.com/office/officeart/2005/8/layout/cycle5"/>
    <dgm:cxn modelId="{66672F87-B03B-4DD0-A508-AB78EB33D1CE}" type="presParOf" srcId="{88493E38-6D9D-4835-8831-FD269F00D866}" destId="{D51DAC82-92F7-4A06-A6B0-B8497E12A8E5}" srcOrd="11" destOrd="0" presId="urn:microsoft.com/office/officeart/2005/8/layout/cycle5"/>
    <dgm:cxn modelId="{5ADBADFD-4566-4824-8FB0-54C7314C97D5}" type="presParOf" srcId="{88493E38-6D9D-4835-8831-FD269F00D866}" destId="{5FD39C39-7281-478D-98E1-0B1F6C6F61E4}" srcOrd="12" destOrd="0" presId="urn:microsoft.com/office/officeart/2005/8/layout/cycle5"/>
    <dgm:cxn modelId="{AABE971E-91A0-41FE-9F6B-FB154C3622F3}" type="presParOf" srcId="{88493E38-6D9D-4835-8831-FD269F00D866}" destId="{70BD5F69-44D2-4374-89DB-E153497F8981}" srcOrd="13" destOrd="0" presId="urn:microsoft.com/office/officeart/2005/8/layout/cycle5"/>
    <dgm:cxn modelId="{1B822F22-7F75-4449-B4EF-3AB209A7E900}" type="presParOf" srcId="{88493E38-6D9D-4835-8831-FD269F00D866}" destId="{4D38F95F-4E05-4181-9A7A-D1F8E6788DC4}" srcOrd="14" destOrd="0" presId="urn:microsoft.com/office/officeart/2005/8/layout/cycle5"/>
    <dgm:cxn modelId="{16227B20-3E47-45D7-8D82-5C55A84EBC56}" type="presParOf" srcId="{88493E38-6D9D-4835-8831-FD269F00D866}" destId="{FE478CBD-AA66-42CC-99F4-A7621F278068}" srcOrd="15" destOrd="0" presId="urn:microsoft.com/office/officeart/2005/8/layout/cycle5"/>
    <dgm:cxn modelId="{B0734A45-CC39-4DC2-A574-A4AAA3FD4C70}" type="presParOf" srcId="{88493E38-6D9D-4835-8831-FD269F00D866}" destId="{A42BCE32-A170-45AA-BADA-BB6D0B3C3C4E}" srcOrd="16" destOrd="0" presId="urn:microsoft.com/office/officeart/2005/8/layout/cycle5"/>
    <dgm:cxn modelId="{F30D8B1D-AC01-469E-9EF6-6B087659A0C1}" type="presParOf" srcId="{88493E38-6D9D-4835-8831-FD269F00D866}" destId="{7B4E56C8-92B7-455E-81DC-1351B921A212}" srcOrd="17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0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0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1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0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0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0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1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1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1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1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1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0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0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1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1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1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1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6155FD-377B-4E85-9D74-52F7F28026FA}">
      <dsp:nvSpPr>
        <dsp:cNvPr id="0" name=""/>
        <dsp:cNvSpPr/>
      </dsp:nvSpPr>
      <dsp:spPr>
        <a:xfrm>
          <a:off x="1952420" y="1812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A, 0</a:t>
          </a:r>
        </a:p>
      </dsp:txBody>
      <dsp:txXfrm>
        <a:off x="1995350" y="44742"/>
        <a:ext cx="1267099" cy="793563"/>
      </dsp:txXfrm>
    </dsp:sp>
    <dsp:sp modelId="{31A22E72-8C39-4333-A645-3E3E57915B4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2919997" y="180890"/>
              </a:moveTo>
              <a:arcTo wR="2073075" hR="2073075" stAng="176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82C1C-275E-4E12-9274-2D32CB85D502}">
      <dsp:nvSpPr>
        <dsp:cNvPr id="0" name=""/>
        <dsp:cNvSpPr/>
      </dsp:nvSpPr>
      <dsp:spPr>
        <a:xfrm>
          <a:off x="3747756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B, 0</a:t>
          </a:r>
        </a:p>
      </dsp:txBody>
      <dsp:txXfrm>
        <a:off x="3790686" y="1081280"/>
        <a:ext cx="1267099" cy="793563"/>
      </dsp:txXfrm>
    </dsp:sp>
    <dsp:sp modelId="{92021E06-73CD-4D46-86F6-7A8B77F3FC96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4113809" y="1708320"/>
              </a:moveTo>
              <a:arcTo wR="2073075" hR="2073075" stAng="209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263E73-EFC5-4922-96C8-B47C28CFC79B}">
      <dsp:nvSpPr>
        <dsp:cNvPr id="0" name=""/>
        <dsp:cNvSpPr/>
      </dsp:nvSpPr>
      <dsp:spPr>
        <a:xfrm>
          <a:off x="3747756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G, 1</a:t>
          </a:r>
        </a:p>
      </dsp:txBody>
      <dsp:txXfrm>
        <a:off x="3790686" y="3154356"/>
        <a:ext cx="1267099" cy="793563"/>
      </dsp:txXfrm>
    </dsp:sp>
    <dsp:sp modelId="{B5513278-92AF-4461-B1A1-48AF6AB06668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392441" y="3672111"/>
              </a:moveTo>
              <a:arcTo wR="2073075" hR="2073075" stAng="30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ABDB7-7107-4041-892B-FCAB0A0525D7}">
      <dsp:nvSpPr>
        <dsp:cNvPr id="0" name=""/>
        <dsp:cNvSpPr/>
      </dsp:nvSpPr>
      <dsp:spPr>
        <a:xfrm>
          <a:off x="1952420" y="4147963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D, 0</a:t>
          </a:r>
        </a:p>
      </dsp:txBody>
      <dsp:txXfrm>
        <a:off x="1995350" y="4190893"/>
        <a:ext cx="1267099" cy="793563"/>
      </dsp:txXfrm>
    </dsp:sp>
    <dsp:sp modelId="{D51DAC82-92F7-4A06-A6B0-B8497E12A8E5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1226153" y="3965260"/>
              </a:moveTo>
              <a:arcTo wR="2073075" hR="2073075" stAng="6846766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D39C39-7281-478D-98E1-0B1F6C6F61E4}">
      <dsp:nvSpPr>
        <dsp:cNvPr id="0" name=""/>
        <dsp:cNvSpPr/>
      </dsp:nvSpPr>
      <dsp:spPr>
        <a:xfrm>
          <a:off x="157084" y="3111426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E, 1</a:t>
          </a:r>
        </a:p>
      </dsp:txBody>
      <dsp:txXfrm>
        <a:off x="200014" y="3154356"/>
        <a:ext cx="1267099" cy="793563"/>
      </dsp:txXfrm>
    </dsp:sp>
    <dsp:sp modelId="{4D38F95F-4E05-4181-9A7A-D1F8E6788DC4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32341" y="2437830"/>
              </a:moveTo>
              <a:arcTo wR="2073075" hR="2073075" stAng="10191968" swAng="1216064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478CBD-AA66-42CC-99F4-A7621F278068}">
      <dsp:nvSpPr>
        <dsp:cNvPr id="0" name=""/>
        <dsp:cNvSpPr/>
      </dsp:nvSpPr>
      <dsp:spPr>
        <a:xfrm>
          <a:off x="157084" y="1038350"/>
          <a:ext cx="1352959" cy="87942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F, 1</a:t>
          </a:r>
        </a:p>
      </dsp:txBody>
      <dsp:txXfrm>
        <a:off x="200014" y="1081280"/>
        <a:ext cx="1267099" cy="793563"/>
      </dsp:txXfrm>
    </dsp:sp>
    <dsp:sp modelId="{7B4E56C8-92B7-455E-81DC-1351B921A212}">
      <dsp:nvSpPr>
        <dsp:cNvPr id="0" name=""/>
        <dsp:cNvSpPr/>
      </dsp:nvSpPr>
      <dsp:spPr>
        <a:xfrm>
          <a:off x="555824" y="441524"/>
          <a:ext cx="4146151" cy="4146151"/>
        </a:xfrm>
        <a:custGeom>
          <a:avLst/>
          <a:gdLst/>
          <a:ahLst/>
          <a:cxnLst/>
          <a:rect l="0" t="0" r="0" b="0"/>
          <a:pathLst>
            <a:path>
              <a:moveTo>
                <a:pt x="753709" y="474039"/>
              </a:moveTo>
              <a:arcTo wR="2073075" hR="2073075" stAng="13828435" swAng="924798"/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BF250-3188-4B97-91A0-4CBD75F11794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DC289-C093-4A03-96E3-7FA6F6D9C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41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5e39d93ef4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5e39d93ef4_0_659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g5e39d93ef4_0_659:notes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800" cy="480000"/>
          </a:xfrm>
          <a:prstGeom prst="rect">
            <a:avLst/>
          </a:prstGeom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DC289-C093-4A03-96E3-7FA6F6D9C6F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65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8B1E31-8139-D340-BE89-3F6CE06B3536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937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8B1E31-8139-D340-BE89-3F6CE06B3536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69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4E2A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0F8AEA4-90DD-470A-A00C-52C76871BE7D}"/>
              </a:ext>
            </a:extLst>
          </p:cNvPr>
          <p:cNvSpPr/>
          <p:nvPr userDrawn="1"/>
        </p:nvSpPr>
        <p:spPr>
          <a:xfrm>
            <a:off x="607595" y="684106"/>
            <a:ext cx="10972799" cy="5485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NWU PPT Wide Opt 2_Master.jpg">
            <a:extLst>
              <a:ext uri="{FF2B5EF4-FFF2-40B4-BE49-F238E27FC236}">
                <a16:creationId xmlns:a16="http://schemas.microsoft.com/office/drawing/2014/main" id="{D5195E2D-71BD-4DAB-A8EA-C60068318A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641"/>
          <a:stretch/>
        </p:blipFill>
        <p:spPr>
          <a:xfrm>
            <a:off x="0" y="6353298"/>
            <a:ext cx="12192000" cy="504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A78A89-7B53-4AF2-9B97-0D7A0E3C41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595" y="684106"/>
            <a:ext cx="10972799" cy="2286000"/>
          </a:xfrm>
          <a:prstGeom prst="rect">
            <a:avLst/>
          </a:prstGeo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757E7-8A62-4C6A-A11F-B44CFFC7E2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595" y="3887894"/>
            <a:ext cx="10972799" cy="1369905"/>
          </a:xfrm>
        </p:spPr>
        <p:txBody>
          <a:bodyPr>
            <a:normAutofit/>
          </a:bodyPr>
          <a:lstStyle>
            <a:lvl1pPr marL="0" indent="0" algn="ctr">
              <a:buNone/>
              <a:defRPr sz="3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52B33-DB5B-406B-8EF8-7F27B15C3E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7595" y="5804324"/>
            <a:ext cx="916405" cy="365125"/>
          </a:xfrm>
        </p:spPr>
        <p:txBody>
          <a:bodyPr/>
          <a:lstStyle/>
          <a:p>
            <a:fld id="{6DA34142-4057-4E41-8FAB-93DD5A2F5272}" type="datetime1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18BC2-7D03-48DD-8ED3-F2F43C400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1807" y="5806652"/>
            <a:ext cx="3664373" cy="365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91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1B4F-AD76-4462-AF17-AA9750E0F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C87F7-B5DC-45D6-AC96-43D6899A0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400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6F708-77A7-451E-A87C-DF3B5FA66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82682-8512-4993-8477-88A6B81ECC95}" type="datetime1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E1449-91D8-4F9D-A105-23A1F43EC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F04F4-7CB4-4D18-91E9-7F025B56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617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1B4F-AD76-4462-AF17-AA9750E0F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C87F7-B5DC-45D6-AC96-43D6899A0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52578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6F708-77A7-451E-A87C-DF3B5FA66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82682-8512-4993-8477-88A6B81ECC95}" type="datetime1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E1449-91D8-4F9D-A105-23A1F43EC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F04F4-7CB4-4D18-91E9-7F025B56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D6171B2-CD8A-4537-A0B5-CFA0882ED8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6608" y="1143000"/>
            <a:ext cx="52578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57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EE6D-0807-49F6-8402-F877AEC3A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2EDB09-5A47-4685-A1EE-A5B4DA190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C82BC-EFE8-41E4-A86B-07FC0B1457C3}" type="datetime1">
              <a:rPr lang="en-US" smtClean="0"/>
              <a:t>11/12/2024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5553B9-1067-4918-A0C0-3170E1AA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5B2D71-8C87-4458-AC29-EA2047202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1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D77160-3215-44CF-B830-0B88FB365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D1D5B-B5C1-4AF0-9BCF-12885203BE3F}" type="datetime1">
              <a:rPr lang="en-US" smtClean="0"/>
              <a:t>11/12/2024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931AD3-C3A1-4F17-AE8A-223019F62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71321F-FC35-406D-934E-9286AA485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841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line">
    <p:bg>
      <p:bgPr>
        <a:solidFill>
          <a:srgbClr val="4E2A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6553EE-3FBA-43B0-83E3-DED9FBF89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00F0348-2F1A-4EE8-8A85-4721B86DEA66}" type="datetime1">
              <a:rPr lang="en-US" smtClean="0"/>
              <a:t>11/12/2024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6DF780-B863-4D17-AD07-08D991518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7C2309-BC50-471A-9507-CB2945B5B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778C724-3839-4D76-A707-B4C23905D05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11DEA04-1277-494F-991B-E62F01E892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596" y="694143"/>
            <a:ext cx="10972798" cy="5486400"/>
          </a:xfrm>
          <a:solidFill>
            <a:schemeClr val="bg1"/>
          </a:solidFill>
        </p:spPr>
        <p:txBody>
          <a:bodyPr lIns="182880" tIns="182880" rIns="182880" bIns="182880"/>
          <a:lstStyle>
            <a:lvl1pPr>
              <a:spcBef>
                <a:spcPts val="2000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84967AA-4B26-426D-8185-065158151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8343"/>
            <a:ext cx="10972798" cy="685800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430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471" y="154984"/>
            <a:ext cx="11639227" cy="8059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3471" y="1084881"/>
            <a:ext cx="5756329" cy="56258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084882"/>
            <a:ext cx="5730498" cy="56258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177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CFB29-59D2-4823-BEFA-2A2FDF148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7595" y="1143000"/>
            <a:ext cx="10972800" cy="502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448D8-B1FE-4537-8A5B-AEAA01D153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7595" y="6356350"/>
            <a:ext cx="916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F27AB6CE-1AFC-4A94-BDA7-A76098728A1D}" type="datetime1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C4873-1315-4883-97DC-8A47AFCAED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356350"/>
            <a:ext cx="3664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DC0E4-58B6-42DF-8BD2-2BB7A3B6E3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68000" y="6356350"/>
            <a:ext cx="9123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778C724-3839-4D76-A707-B4C23905D05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BCB9CD12-280E-4818-853C-F36BB6D68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799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700" r:id="rId3"/>
    <p:sldLayoutId id="2147483696" r:id="rId4"/>
    <p:sldLayoutId id="2147483697" r:id="rId5"/>
    <p:sldLayoutId id="2147483698" r:id="rId6"/>
    <p:sldLayoutId id="2147483701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B4EB4-B710-4B4C-9E9E-B9B5D5E06A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13:</a:t>
            </a:r>
            <a:br>
              <a:rPr lang="en-US" dirty="0"/>
            </a:br>
            <a:r>
              <a:rPr lang="en-US" dirty="0"/>
              <a:t>Swapping + RAID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2EFA9-08FA-449E-880F-86912EE7E7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CS343 – Operating Systems</a:t>
            </a:r>
          </a:p>
          <a:p>
            <a:r>
              <a:rPr lang="en-US" dirty="0"/>
              <a:t>Branden Ghena – Fall 2024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149D6F-FCEF-424A-AB8F-0345C4ED880B}"/>
              </a:ext>
            </a:extLst>
          </p:cNvPr>
          <p:cNvSpPr txBox="1"/>
          <p:nvPr/>
        </p:nvSpPr>
        <p:spPr>
          <a:xfrm>
            <a:off x="607595" y="5527563"/>
            <a:ext cx="10972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slides borrowed from:</a:t>
            </a:r>
            <a:br>
              <a:rPr lang="en-US" dirty="0"/>
            </a:br>
            <a:r>
              <a:rPr lang="en-US" dirty="0"/>
              <a:t>Stephen </a:t>
            </a:r>
            <a:r>
              <a:rPr lang="en-US" dirty="0" err="1"/>
              <a:t>Tarzia</a:t>
            </a:r>
            <a:r>
              <a:rPr lang="en-US" dirty="0"/>
              <a:t> (Northwestern), Shivaram Venkataraman (Wisconsin), and UC Berkeley CS162</a:t>
            </a:r>
          </a:p>
        </p:txBody>
      </p:sp>
    </p:spTree>
    <p:extLst>
      <p:ext uri="{BB962C8B-B14F-4D97-AF65-F5344CB8AC3E}">
        <p14:creationId xmlns:p14="http://schemas.microsoft.com/office/powerpoint/2010/main" val="3802196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CE2EF-D8D9-4F4B-BFD6-B360A863D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swapping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BB85C-AE38-43C1-96D2-D49A5D7B3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OS moves some pages from RAM to disk</a:t>
            </a:r>
          </a:p>
          <a:p>
            <a:endParaRPr lang="en-US" dirty="0"/>
          </a:p>
          <a:p>
            <a:r>
              <a:rPr lang="en-US" dirty="0"/>
              <a:t>Processes can still run when not all pages are in physical memory</a:t>
            </a:r>
          </a:p>
          <a:p>
            <a:r>
              <a:rPr lang="en-US" dirty="0"/>
              <a:t>OS and hardware cooperate to make memory available when needed</a:t>
            </a:r>
          </a:p>
          <a:p>
            <a:pPr lvl="1"/>
            <a:r>
              <a:rPr lang="en-US" dirty="0"/>
              <a:t>Same behavior as if all of address space always was in memory</a:t>
            </a:r>
          </a:p>
          <a:p>
            <a:pPr lvl="1"/>
            <a:r>
              <a:rPr lang="en-US" dirty="0"/>
              <a:t>Except in terms of time, but processes don’t know about time…</a:t>
            </a:r>
          </a:p>
          <a:p>
            <a:pPr lvl="1"/>
            <a:endParaRPr lang="en-US" dirty="0"/>
          </a:p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OS needs </a:t>
            </a:r>
            <a:r>
              <a:rPr lang="en-US" b="1" dirty="0"/>
              <a:t>mechanism</a:t>
            </a:r>
            <a:r>
              <a:rPr lang="en-US" dirty="0"/>
              <a:t> to identify location of address space pages on disk</a:t>
            </a:r>
            <a:br>
              <a:rPr lang="en-US" dirty="0"/>
            </a:br>
            <a:r>
              <a:rPr lang="en-US" dirty="0"/>
              <a:t>and move them into RAM when necessary</a:t>
            </a:r>
          </a:p>
          <a:p>
            <a:pPr lvl="1"/>
            <a:r>
              <a:rPr lang="en-US" dirty="0"/>
              <a:t>OS needs </a:t>
            </a:r>
            <a:r>
              <a:rPr lang="en-US" b="1" dirty="0"/>
              <a:t>policy</a:t>
            </a:r>
            <a:r>
              <a:rPr lang="en-US" dirty="0"/>
              <a:t> to determine which pages go in RAM or disk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D03A68-30E4-47E2-BBAD-D48DEB563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81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91DE2-4DE3-4EE7-A1B6-B9F8DB51E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Combination of swapping and paging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0E595-6A4F-4EB8-9B55-99CF5FFDD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Processes have memory pages, which are distributed among RAM and Disk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Processes 0, 1, and 2 are partially in RAM</a:t>
            </a:r>
          </a:p>
          <a:p>
            <a:pPr lvl="1"/>
            <a:r>
              <a:rPr lang="en-US" dirty="0"/>
              <a:t>Process 3 is entirely in “swap space” on disk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4C908B-38E7-4F4E-8E9F-03B31A954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AC5F64-0677-4F1F-B358-8CC9F5C10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094" y="3778250"/>
            <a:ext cx="7861300" cy="2578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693C01-C2D4-4332-A793-91B9270B2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238" y="4931885"/>
            <a:ext cx="2108706" cy="14244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0DBE78-7BC4-4180-95C6-01070E412F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66" y="4014558"/>
            <a:ext cx="2620253" cy="99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268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CC8AE-C498-4811-8E91-6876E4E11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Paging on Windows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48590-1808-4AA5-B592-C13E71EF3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6275805" cy="5029200"/>
          </a:xfrm>
        </p:spPr>
        <p:txBody>
          <a:bodyPr/>
          <a:lstStyle/>
          <a:p>
            <a:r>
              <a:rPr lang="en-US" dirty="0"/>
              <a:t>Windows lets you see and even set the size of swap space on disk</a:t>
            </a:r>
          </a:p>
          <a:p>
            <a:endParaRPr lang="en-US" dirty="0"/>
          </a:p>
          <a:p>
            <a:pPr lvl="1"/>
            <a:r>
              <a:rPr lang="en-US" dirty="0"/>
              <a:t>This is only space for temporary storage of physical memory pages (from RAM)</a:t>
            </a:r>
          </a:p>
          <a:p>
            <a:endParaRPr lang="en-US" dirty="0"/>
          </a:p>
          <a:p>
            <a:pPr lvl="1"/>
            <a:r>
              <a:rPr lang="en-US" dirty="0"/>
              <a:t>After it runs out, other processes can’t be loaded!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This is separate from leaving some parts of a process on disk on unloaded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9BE0B-CB7E-4DEE-8347-C97B54375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FB6413-344D-415A-BC87-E027A2432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272" y="228600"/>
            <a:ext cx="4143423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604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D7F85-A79F-40EC-8F71-EDC65A444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Mechanisms to support swapping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C07BD-6132-4F7A-B8FD-634EB2F30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2999"/>
            <a:ext cx="11424330" cy="533400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Each page in virtual address space lives in a location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Physical memory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Disk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Nowhere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Use one of the bits in each page table entry to track this – Present bit</a:t>
            </a:r>
          </a:p>
          <a:p>
            <a:pPr lvl="1"/>
            <a:r>
              <a:rPr lang="en-US" dirty="0"/>
              <a:t>Page table entry contains: Physical Page Number, Permissions, Present, Metadata</a:t>
            </a:r>
          </a:p>
          <a:p>
            <a:pPr lvl="2"/>
            <a:r>
              <a:rPr lang="en-US" dirty="0"/>
              <a:t>Page in memory: Present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Page on disk: Not Present</a:t>
            </a:r>
          </a:p>
          <a:p>
            <a:pPr lvl="3"/>
            <a:r>
              <a:rPr lang="en-US" dirty="0"/>
              <a:t>Trap to OS on attempted access</a:t>
            </a:r>
          </a:p>
          <a:p>
            <a:pPr lvl="3"/>
            <a:r>
              <a:rPr lang="en-US" dirty="0"/>
              <a:t>Page Table Entry points to block on disk instead!</a:t>
            </a:r>
          </a:p>
          <a:p>
            <a:pPr lvl="3"/>
            <a:r>
              <a:rPr lang="en-US" dirty="0"/>
              <a:t>Maybe never loaded before, or maybe moved to swap space (works the same either way)</a:t>
            </a:r>
          </a:p>
          <a:p>
            <a:pPr lvl="3"/>
            <a:endParaRPr lang="en-US" dirty="0"/>
          </a:p>
          <a:p>
            <a:pPr lvl="2"/>
            <a:r>
              <a:rPr lang="en-US" dirty="0"/>
              <a:t>Invalid page: Not Present (and invalid block number)</a:t>
            </a:r>
          </a:p>
          <a:p>
            <a:pPr lvl="3"/>
            <a:r>
              <a:rPr lang="en-US" dirty="0"/>
              <a:t>Trap to OS on attempted access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78845-B71D-4EBC-9183-DD9E32428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133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D3374-AD76-485F-9309-4927585F6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page faults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7B051-2BCC-4731-80DE-2EB1F5FB7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10972800" cy="5321300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Minor/soft</a:t>
            </a:r>
            <a:r>
              <a:rPr lang="en-US" dirty="0"/>
              <a:t>: Page is loaded in memory, but PTE is not configured:</a:t>
            </a:r>
          </a:p>
          <a:p>
            <a:pPr lvl="1"/>
            <a:r>
              <a:rPr lang="en-US" dirty="0"/>
              <a:t>Memory could be a shared library already in memory from another process.</a:t>
            </a:r>
          </a:p>
          <a:p>
            <a:pPr lvl="1"/>
            <a:r>
              <a:rPr lang="en-US" dirty="0"/>
              <a:t>OS could be tracking accesses to this page. (hardware without a dirty bit)</a:t>
            </a:r>
          </a:p>
          <a:p>
            <a:pPr marL="457200" lvl="1" indent="0">
              <a:buNone/>
            </a:pPr>
            <a:r>
              <a:rPr lang="en-US" dirty="0"/>
              <a:t>Response: update the PTE.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Major/hard</a:t>
            </a:r>
            <a:r>
              <a:rPr lang="en-US" dirty="0"/>
              <a:t>: A disk access will be needed:</a:t>
            </a:r>
          </a:p>
          <a:p>
            <a:pPr lvl="1"/>
            <a:r>
              <a:rPr lang="en-US" dirty="0"/>
              <a:t>Anonymous page (process data) may have been swapped out.</a:t>
            </a:r>
          </a:p>
          <a:p>
            <a:pPr lvl="1"/>
            <a:r>
              <a:rPr lang="en-US" dirty="0"/>
              <a:t>Lazy-loading program executable. (this is the more common reason)</a:t>
            </a:r>
          </a:p>
          <a:p>
            <a:pPr marL="457200" lvl="1" indent="0">
              <a:buNone/>
            </a:pPr>
            <a:r>
              <a:rPr lang="en-US" dirty="0"/>
              <a:t>Response: load the page from disk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Invalid</a:t>
            </a:r>
            <a:r>
              <a:rPr lang="en-US" dirty="0"/>
              <a:t>: User program misbehaved:</a:t>
            </a:r>
          </a:p>
          <a:p>
            <a:pPr lvl="1"/>
            <a:r>
              <a:rPr lang="en-US" dirty="0"/>
              <a:t>Dereference null or invalid pointer.</a:t>
            </a:r>
          </a:p>
          <a:p>
            <a:pPr lvl="1"/>
            <a:r>
              <a:rPr lang="en-US" dirty="0"/>
              <a:t>Write to page that is read-only.</a:t>
            </a:r>
          </a:p>
          <a:p>
            <a:pPr lvl="1"/>
            <a:r>
              <a:rPr lang="en-US" dirty="0"/>
              <a:t>Execute code on a page that is not executable (for security).</a:t>
            </a:r>
          </a:p>
          <a:p>
            <a:pPr marL="457200" lvl="1" indent="0">
              <a:buNone/>
            </a:pPr>
            <a:r>
              <a:rPr lang="en-US" dirty="0"/>
              <a:t>Response: terminate the process.</a:t>
            </a:r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5A2F4D-2989-4DEF-ABC8-50449BB78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97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FCDDD-DEF3-01A6-76D4-4B3BB5A65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97846-F2CC-981F-9C0A-169D93B1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 Break +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28AA0-0D84-3BCD-F763-6EE713A2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11253847" cy="461385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Which types of pages do we need to save on disk if they can’t fit in RAM?</a:t>
            </a:r>
          </a:p>
          <a:p>
            <a:pPr lvl="1"/>
            <a:r>
              <a:rPr lang="en-US" dirty="0"/>
              <a:t>File-backed (loaded from a file initially) or Anonymous (all zeros initially)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File-backed, unmodified?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b="1" dirty="0"/>
              <a:t>File-backed, modified?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b="1" dirty="0"/>
              <a:t>Anonymous, unmodified?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b="1" dirty="0"/>
              <a:t>Anonymous, modified?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15A911-7264-1688-4B3E-777FEF1E5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82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A9CC8-B26F-3654-5F24-6CEF97D29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 Break +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1C24B-FBD2-0AC3-2441-D4F73EB1F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11305363" cy="50292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Which types of pages do we need to save on disk if they can’t fit in RAM?</a:t>
            </a:r>
          </a:p>
          <a:p>
            <a:pPr lvl="1"/>
            <a:r>
              <a:rPr lang="en-US" dirty="0"/>
              <a:t>File-backed (loaded from a file initially) or Anonymous (all zeros initially)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File-backed, unmodified?</a:t>
            </a:r>
          </a:p>
          <a:p>
            <a:pPr lvl="2"/>
            <a:r>
              <a:rPr lang="en-US" dirty="0"/>
              <a:t>No need to save, can just read again from file on disk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File-backed, modified?</a:t>
            </a:r>
          </a:p>
          <a:p>
            <a:pPr lvl="2"/>
            <a:r>
              <a:rPr lang="en-US" dirty="0"/>
              <a:t>Must save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Anonymous, unmodified?</a:t>
            </a:r>
          </a:p>
          <a:p>
            <a:pPr lvl="2"/>
            <a:r>
              <a:rPr lang="en-US" dirty="0"/>
              <a:t>No need to save, all zeros anyways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Anonymous, modified?</a:t>
            </a:r>
          </a:p>
          <a:p>
            <a:pPr lvl="2"/>
            <a:r>
              <a:rPr lang="en-US" dirty="0"/>
              <a:t>Must save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D3D201-C71F-88C5-9278-4744C7E4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DB6DCC-17A1-D257-8DB9-718CC455E1A4}"/>
              </a:ext>
            </a:extLst>
          </p:cNvPr>
          <p:cNvSpPr txBox="1"/>
          <p:nvPr/>
        </p:nvSpPr>
        <p:spPr>
          <a:xfrm>
            <a:off x="7662930" y="4146996"/>
            <a:ext cx="3773510" cy="9541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Modified pages always need to be saved!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11A2C22-21D3-E25F-82B6-6BBB121B9F3A}"/>
              </a:ext>
            </a:extLst>
          </p:cNvPr>
          <p:cNvCxnSpPr>
            <a:stCxn id="5" idx="1"/>
          </p:cNvCxnSpPr>
          <p:nvPr/>
        </p:nvCxnSpPr>
        <p:spPr>
          <a:xfrm flipH="1" flipV="1">
            <a:off x="4623515" y="3429000"/>
            <a:ext cx="3039415" cy="11950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B278927-3C61-53D1-734F-5973C9D8694B}"/>
              </a:ext>
            </a:extLst>
          </p:cNvPr>
          <p:cNvCxnSpPr>
            <a:cxnSpLocks/>
          </p:cNvCxnSpPr>
          <p:nvPr/>
        </p:nvCxnSpPr>
        <p:spPr>
          <a:xfrm flipH="1">
            <a:off x="4739425" y="4624049"/>
            <a:ext cx="2923505" cy="7056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2611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7BD92-72ED-4829-9402-380D2E982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bits in a page table entry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1E4B1-E7CA-4BF2-8759-C8875F109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3966570" cy="5029200"/>
          </a:xfrm>
        </p:spPr>
        <p:txBody>
          <a:bodyPr>
            <a:normAutofit/>
          </a:bodyPr>
          <a:lstStyle/>
          <a:p>
            <a:r>
              <a:rPr lang="en-US" sz="2000" dirty="0"/>
              <a:t>Page Base Address can be reused to hold disk block</a:t>
            </a:r>
          </a:p>
          <a:p>
            <a:pPr lvl="1"/>
            <a:endParaRPr lang="en-US" sz="1800" dirty="0"/>
          </a:p>
          <a:p>
            <a:r>
              <a:rPr lang="en-US" sz="2000" dirty="0"/>
              <a:t>Dirty bit</a:t>
            </a:r>
          </a:p>
          <a:p>
            <a:pPr lvl="1"/>
            <a:r>
              <a:rPr lang="en-US" sz="1800" dirty="0"/>
              <a:t>Whether page has been modified</a:t>
            </a:r>
          </a:p>
          <a:p>
            <a:pPr lvl="1"/>
            <a:r>
              <a:rPr lang="en-US" sz="1800" dirty="0"/>
              <a:t>If page needs to be swapped out, only preserve if modified</a:t>
            </a:r>
          </a:p>
          <a:p>
            <a:endParaRPr lang="en-US" sz="2200" dirty="0"/>
          </a:p>
          <a:p>
            <a:r>
              <a:rPr lang="en-US" sz="2000" dirty="0"/>
              <a:t>64-bit version is mostly a bigger Page Base Address</a:t>
            </a:r>
          </a:p>
          <a:p>
            <a:pPr lvl="1"/>
            <a:r>
              <a:rPr lang="en-US" sz="1800" dirty="0"/>
              <a:t>Plus some reserved bits</a:t>
            </a:r>
          </a:p>
          <a:p>
            <a:pPr lvl="1"/>
            <a:r>
              <a:rPr lang="en-US" sz="1800" dirty="0"/>
              <a:t>And most-significant bit is “Execute Disable”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FFEFB-4506-49C8-BE1B-17C055C84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17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D03CCA3-97C0-4BDE-A5E9-E200AC13AF0A}"/>
              </a:ext>
            </a:extLst>
          </p:cNvPr>
          <p:cNvGrpSpPr/>
          <p:nvPr/>
        </p:nvGrpSpPr>
        <p:grpSpPr>
          <a:xfrm>
            <a:off x="4634610" y="1143000"/>
            <a:ext cx="6945784" cy="4025900"/>
            <a:chOff x="6316578" y="1895302"/>
            <a:chExt cx="5565112" cy="322563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3E4DC3A-7D05-477F-AE3B-67F1E10B9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16578" y="1895302"/>
              <a:ext cx="5565112" cy="3225638"/>
            </a:xfrm>
            <a:prstGeom prst="rect">
              <a:avLst/>
            </a:prstGeom>
          </p:spPr>
        </p:pic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D6D16F7D-0DA0-4985-B48A-34A4CECC6A33}"/>
                </a:ext>
              </a:extLst>
            </p:cNvPr>
            <p:cNvSpPr/>
            <p:nvPr/>
          </p:nvSpPr>
          <p:spPr>
            <a:xfrm flipH="1" flipV="1">
              <a:off x="10650338" y="2361393"/>
              <a:ext cx="155327" cy="526942"/>
            </a:xfrm>
            <a:prstGeom prst="roundRect">
              <a:avLst>
                <a:gd name="adj" fmla="val 4727"/>
              </a:avLst>
            </a:prstGeom>
            <a:solidFill>
              <a:srgbClr val="FFFC00">
                <a:alpha val="25490"/>
              </a:srgbClr>
            </a:solidFill>
            <a:ln w="38100">
              <a:solidFill>
                <a:schemeClr val="accent4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</p:grpSp>
      <p:sp>
        <p:nvSpPr>
          <p:cNvPr id="8" name="Rounded Rectangle 6">
            <a:extLst>
              <a:ext uri="{FF2B5EF4-FFF2-40B4-BE49-F238E27FC236}">
                <a16:creationId xmlns:a16="http://schemas.microsoft.com/office/drawing/2014/main" id="{5B754163-3236-169B-19A7-55C0B5366F24}"/>
              </a:ext>
            </a:extLst>
          </p:cNvPr>
          <p:cNvSpPr/>
          <p:nvPr/>
        </p:nvSpPr>
        <p:spPr>
          <a:xfrm flipH="1" flipV="1">
            <a:off x="5070158" y="3480322"/>
            <a:ext cx="480635" cy="293188"/>
          </a:xfrm>
          <a:prstGeom prst="roundRect">
            <a:avLst>
              <a:gd name="adj" fmla="val 4727"/>
            </a:avLst>
          </a:prstGeom>
          <a:solidFill>
            <a:srgbClr val="FFFC00">
              <a:alpha val="25490"/>
            </a:srgbClr>
          </a:solidFill>
          <a:ln w="38100">
            <a:solidFill>
              <a:schemeClr val="accent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788195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567D9-84D2-46DC-9DB5-8A211F7CE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a memory access with swapping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FC46D-10C0-4776-97C7-3EEED2A98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Hardware checks TLB for virtual address</a:t>
            </a:r>
          </a:p>
          <a:p>
            <a:pPr lvl="1"/>
            <a:r>
              <a:rPr lang="en-US" dirty="0"/>
              <a:t>If Hit, address translation complete AND page in physical memory</a:t>
            </a:r>
            <a:br>
              <a:rPr lang="en-US" dirty="0"/>
            </a:br>
            <a:r>
              <a:rPr lang="en-US" sz="1100" dirty="0"/>
              <a:t>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Hardware (or OS) walks page tables</a:t>
            </a:r>
          </a:p>
          <a:p>
            <a:pPr lvl="1"/>
            <a:r>
              <a:rPr lang="en-US" dirty="0"/>
              <a:t>If valid and present, then page in physical memory</a:t>
            </a:r>
            <a:br>
              <a:rPr lang="en-US" dirty="0"/>
            </a:br>
            <a:r>
              <a:rPr lang="en-US" sz="1100" dirty="0"/>
              <a:t>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Trap into OS (a.k.a. Page Fault!)</a:t>
            </a:r>
          </a:p>
          <a:p>
            <a:pPr lvl="1"/>
            <a:r>
              <a:rPr lang="en-US" dirty="0"/>
              <a:t>If invalid or bad permissions, fault process (segmentation fault)</a:t>
            </a:r>
          </a:p>
          <a:p>
            <a:pPr lvl="1"/>
            <a:r>
              <a:rPr lang="en-US" dirty="0"/>
              <a:t>If valid but not present</a:t>
            </a:r>
          </a:p>
          <a:p>
            <a:pPr lvl="2"/>
            <a:r>
              <a:rPr lang="en-US" dirty="0"/>
              <a:t>If memory is full, select a victim page in memory to replace</a:t>
            </a:r>
          </a:p>
          <a:p>
            <a:pPr lvl="3"/>
            <a:r>
              <a:rPr lang="en-US" dirty="0"/>
              <a:t>If modified (dirty), write to disk</a:t>
            </a:r>
          </a:p>
          <a:p>
            <a:pPr lvl="3"/>
            <a:r>
              <a:rPr lang="en-US" dirty="0"/>
              <a:t>Invalidate TLB entry for that page</a:t>
            </a:r>
          </a:p>
          <a:p>
            <a:pPr lvl="2"/>
            <a:r>
              <a:rPr lang="en-US" dirty="0"/>
              <a:t>OS reads referenced page from disk into memory</a:t>
            </a:r>
          </a:p>
          <a:p>
            <a:pPr lvl="2"/>
            <a:r>
              <a:rPr lang="en-US" dirty="0"/>
              <a:t>Page table is updated, present bit is set</a:t>
            </a:r>
          </a:p>
          <a:p>
            <a:pPr lvl="2"/>
            <a:r>
              <a:rPr lang="en-US" dirty="0"/>
              <a:t>Resume process execution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ECBC51-D12A-439B-9D5E-CDD90803D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18</a:t>
            </a:fld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C27D1703-E80F-C32B-C4A6-A0A6CE40E727}"/>
              </a:ext>
            </a:extLst>
          </p:cNvPr>
          <p:cNvSpPr/>
          <p:nvPr/>
        </p:nvSpPr>
        <p:spPr>
          <a:xfrm flipH="1">
            <a:off x="865175" y="3747752"/>
            <a:ext cx="517443" cy="2215165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ABDD91-4D07-6598-52DC-94A62093D4CD}"/>
              </a:ext>
            </a:extLst>
          </p:cNvPr>
          <p:cNvSpPr txBox="1"/>
          <p:nvPr/>
        </p:nvSpPr>
        <p:spPr>
          <a:xfrm>
            <a:off x="218943" y="4657789"/>
            <a:ext cx="785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New!</a:t>
            </a:r>
          </a:p>
        </p:txBody>
      </p:sp>
    </p:spTree>
    <p:extLst>
      <p:ext uri="{BB962C8B-B14F-4D97-AF65-F5344CB8AC3E}">
        <p14:creationId xmlns:p14="http://schemas.microsoft.com/office/powerpoint/2010/main" val="2566256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b="1" dirty="0"/>
              <a:t>Swapping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b="1" dirty="0"/>
              <a:t>When To Swap</a:t>
            </a:r>
          </a:p>
          <a:p>
            <a:pPr lvl="1"/>
            <a:r>
              <a:rPr lang="en-US" dirty="0"/>
              <a:t>Page Replacement Policies</a:t>
            </a:r>
          </a:p>
          <a:p>
            <a:pPr lvl="1"/>
            <a:r>
              <a:rPr lang="en-US" dirty="0"/>
              <a:t>Implementing LRU</a:t>
            </a:r>
          </a:p>
          <a:p>
            <a:endParaRPr lang="en-US" dirty="0"/>
          </a:p>
          <a:p>
            <a:r>
              <a:rPr lang="en-US" dirty="0"/>
              <a:t>RAID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04042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95D4D-729E-9C1B-2331-0725500D0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BDDFD-4B5B-B98E-FC75-62CCFA02D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Driver Lab due Thursday!</a:t>
            </a:r>
          </a:p>
          <a:p>
            <a:pPr lvl="1"/>
            <a:r>
              <a:rPr lang="en-US" dirty="0"/>
              <a:t>Be sure to write your own test code that checks various edge cases</a:t>
            </a:r>
          </a:p>
          <a:p>
            <a:pPr lvl="2"/>
            <a:r>
              <a:rPr lang="en-US" dirty="0"/>
              <a:t>There are lots of little edge cases in graphics</a:t>
            </a:r>
          </a:p>
          <a:p>
            <a:pPr lvl="2"/>
            <a:r>
              <a:rPr lang="en-US" dirty="0"/>
              <a:t>We’re grading tests on the metric “did they try at all”</a:t>
            </a:r>
          </a:p>
          <a:p>
            <a:endParaRPr lang="en-US" dirty="0"/>
          </a:p>
          <a:p>
            <a:pPr lvl="1"/>
            <a:r>
              <a:rPr lang="en-US" dirty="0"/>
              <a:t>Be willing to use your slip days if you need</a:t>
            </a:r>
          </a:p>
          <a:p>
            <a:pPr lvl="2"/>
            <a:r>
              <a:rPr lang="en-US" dirty="0"/>
              <a:t>You can also use them on Paging Lab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720DF9-D3A3-DD55-B587-661ED772A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923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4E0F4-B9FA-4E88-B3BE-40D7AEE41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Policies to determine swapping evictions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8C6F6-CCA6-4FA6-ACAE-9013B8587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minimize the number of </a:t>
            </a:r>
            <a:r>
              <a:rPr lang="en-US" b="1" dirty="0"/>
              <a:t>hard</a:t>
            </a:r>
            <a:r>
              <a:rPr lang="en-US" dirty="0"/>
              <a:t> page faults</a:t>
            </a:r>
          </a:p>
          <a:p>
            <a:pPr lvl="1"/>
            <a:r>
              <a:rPr lang="en-US" dirty="0"/>
              <a:t>Hard page faults need to read/write from disk and are very slow</a:t>
            </a:r>
          </a:p>
          <a:p>
            <a:pPr lvl="1"/>
            <a:r>
              <a:rPr lang="en-US" dirty="0"/>
              <a:t>So the OS can take plenty of time to make a </a:t>
            </a:r>
            <a:r>
              <a:rPr lang="en-US" i="1" dirty="0"/>
              <a:t>good</a:t>
            </a:r>
            <a:r>
              <a:rPr lang="en-US" dirty="0"/>
              <a:t> decision</a:t>
            </a:r>
          </a:p>
          <a:p>
            <a:pPr lvl="1"/>
            <a:endParaRPr lang="en-US" dirty="0"/>
          </a:p>
          <a:p>
            <a:r>
              <a:rPr lang="en-US" dirty="0"/>
              <a:t>OS has two decisions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Page Selection</a:t>
            </a:r>
          </a:p>
          <a:p>
            <a:pPr lvl="2"/>
            <a:r>
              <a:rPr lang="en-US" b="1" dirty="0"/>
              <a:t>When</a:t>
            </a:r>
            <a:r>
              <a:rPr lang="en-US" dirty="0"/>
              <a:t> should a page be brought into memory?</a:t>
            </a:r>
            <a:br>
              <a:rPr lang="en-US" dirty="0"/>
            </a:b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Page Replacement</a:t>
            </a:r>
          </a:p>
          <a:p>
            <a:pPr lvl="2"/>
            <a:r>
              <a:rPr lang="en-US" b="1" dirty="0"/>
              <a:t>When</a:t>
            </a:r>
            <a:r>
              <a:rPr lang="en-US" dirty="0"/>
              <a:t> should a page be swapped into disk?</a:t>
            </a:r>
          </a:p>
          <a:p>
            <a:pPr lvl="2"/>
            <a:r>
              <a:rPr lang="en-US" b="1" dirty="0"/>
              <a:t>Which</a:t>
            </a:r>
            <a:r>
              <a:rPr lang="en-US" dirty="0"/>
              <a:t> page should be swapped out of physical memory?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EB6C3C-CF3E-4DCD-BBF3-7B69F8C70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148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8EC6-9235-4835-87D2-CF910D417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we load in pages? (page selection)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C46B0-9B3C-4C95-858C-5A6C98F5E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Demand paging: Load page only when page fault occurs (lazy)</a:t>
            </a:r>
          </a:p>
          <a:p>
            <a:pPr lvl="1"/>
            <a:r>
              <a:rPr lang="en-US" dirty="0"/>
              <a:t>Intuition: Wait until page must absolutely be in memory </a:t>
            </a:r>
          </a:p>
          <a:p>
            <a:pPr lvl="1"/>
            <a:r>
              <a:rPr lang="en-US" dirty="0"/>
              <a:t>When process starts: No pages are loaded in memory </a:t>
            </a:r>
          </a:p>
          <a:p>
            <a:pPr lvl="1"/>
            <a:r>
              <a:rPr lang="en-US" dirty="0"/>
              <a:t>Problems: Pay cost of page fault for every newly accessed page</a:t>
            </a:r>
          </a:p>
          <a:p>
            <a:pPr lvl="1"/>
            <a:endParaRPr lang="en-US" dirty="0"/>
          </a:p>
          <a:p>
            <a:r>
              <a:rPr lang="en-US" dirty="0"/>
              <a:t>Pre-paging (prefetching): Load page before referenced (eager)</a:t>
            </a:r>
          </a:p>
          <a:p>
            <a:pPr lvl="1"/>
            <a:r>
              <a:rPr lang="en-US" dirty="0"/>
              <a:t>OS predicts future accesses and brings pages into memory early</a:t>
            </a:r>
          </a:p>
          <a:p>
            <a:pPr lvl="1"/>
            <a:r>
              <a:rPr lang="en-US" dirty="0"/>
              <a:t>Works well for some access patterns (e.g., sequential)</a:t>
            </a:r>
          </a:p>
          <a:p>
            <a:pPr lvl="1"/>
            <a:endParaRPr lang="en-US" dirty="0"/>
          </a:p>
          <a:p>
            <a:r>
              <a:rPr lang="en-US" dirty="0"/>
              <a:t>Hints: Combine above with user-supplied hints about page references</a:t>
            </a:r>
          </a:p>
          <a:p>
            <a:pPr lvl="1"/>
            <a:r>
              <a:rPr lang="en-US" dirty="0"/>
              <a:t>User specifies: “may need page in future”, “don’t need this page for a while”, or “sequential access pattern”, ...</a:t>
            </a:r>
          </a:p>
          <a:p>
            <a:pPr lvl="1"/>
            <a:r>
              <a:rPr lang="en-US" dirty="0"/>
              <a:t>Example: </a:t>
            </a:r>
            <a:r>
              <a:rPr lang="en-US" dirty="0" err="1">
                <a:latin typeface="Consolas" panose="020B0609020204030204" pitchFamily="49" charset="0"/>
              </a:rPr>
              <a:t>madvise</a:t>
            </a:r>
            <a:r>
              <a:rPr lang="en-US" dirty="0"/>
              <a:t>() in POSIX – gives the OS advice about use of memory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1B0D2-EF6B-4FBE-AF83-1A444A3D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99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BB1B8-C88B-A363-BBEC-4289393DD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madvise</a:t>
            </a:r>
            <a:r>
              <a:rPr lang="en-US" dirty="0"/>
              <a:t>() hints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8C13F7-1D9E-ADA1-B037-157C5EBF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2031A4-135A-899D-0E31-394C34BA5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167" y="228600"/>
            <a:ext cx="8015227" cy="5943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750E2A-EA27-ECC7-08B2-B1231A4B5AF2}"/>
              </a:ext>
            </a:extLst>
          </p:cNvPr>
          <p:cNvSpPr txBox="1"/>
          <p:nvPr/>
        </p:nvSpPr>
        <p:spPr>
          <a:xfrm>
            <a:off x="177362" y="6352143"/>
            <a:ext cx="6093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https://man7.org/linux/man-pages/man2/madvise.2.html</a:t>
            </a:r>
          </a:p>
        </p:txBody>
      </p:sp>
    </p:spTree>
    <p:extLst>
      <p:ext uri="{BB962C8B-B14F-4D97-AF65-F5344CB8AC3E}">
        <p14:creationId xmlns:p14="http://schemas.microsoft.com/office/powerpoint/2010/main" val="8856740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BDEC2-F7A7-4158-A984-5CCC86008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we swap out pages? (page replacement)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189C3-F7F2-4065-A793-037E3241C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Demand swapping: whenever the page fault actually occurs</a:t>
            </a:r>
          </a:p>
          <a:p>
            <a:pPr lvl="1"/>
            <a:r>
              <a:rPr lang="en-US" dirty="0"/>
              <a:t>Simplest method</a:t>
            </a:r>
          </a:p>
          <a:p>
            <a:pPr lvl="1"/>
            <a:r>
              <a:rPr lang="en-US" dirty="0"/>
              <a:t>Swap actually occurs asynchronously</a:t>
            </a:r>
          </a:p>
          <a:p>
            <a:pPr lvl="2"/>
            <a:r>
              <a:rPr lang="en-US" dirty="0"/>
              <a:t>Start the disk I/O and block the process that faulted</a:t>
            </a:r>
          </a:p>
          <a:p>
            <a:endParaRPr lang="en-US" dirty="0"/>
          </a:p>
          <a:p>
            <a:r>
              <a:rPr lang="en-US" dirty="0"/>
              <a:t>Background swapping: preemptively when RAM is getting full</a:t>
            </a:r>
          </a:p>
          <a:p>
            <a:pPr lvl="1"/>
            <a:r>
              <a:rPr lang="en-US" dirty="0"/>
              <a:t>Background service in kernel periodically runs (</a:t>
            </a:r>
            <a:r>
              <a:rPr lang="en-US" dirty="0" err="1"/>
              <a:t>kswapd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If number of free physical pages &lt; “low water mark”, evict a bunch</a:t>
            </a:r>
          </a:p>
          <a:p>
            <a:pPr lvl="2"/>
            <a:r>
              <a:rPr lang="en-US" dirty="0"/>
              <a:t>Writing many pages to disk in one operation is way more efficient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AF6EF-882A-473B-B045-77EB6252E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92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80180-70FA-4BD0-B318-1217CADC3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687FB-6206-4429-8090-B00E598EC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Thrashing: when swapping happens frequently</a:t>
            </a:r>
          </a:p>
          <a:p>
            <a:pPr lvl="1"/>
            <a:r>
              <a:rPr lang="en-US" dirty="0"/>
              <a:t>Policy could be bad (working set keeps getting swapped to disk)</a:t>
            </a:r>
          </a:p>
          <a:p>
            <a:pPr lvl="1"/>
            <a:r>
              <a:rPr lang="en-US" dirty="0"/>
              <a:t>More likely RAM is too small</a:t>
            </a:r>
          </a:p>
          <a:p>
            <a:pPr lvl="1"/>
            <a:endParaRPr lang="en-US" dirty="0"/>
          </a:p>
          <a:p>
            <a:r>
              <a:rPr lang="en-US" dirty="0"/>
              <a:t>Frequent swapping slows down the whole computer to a crawl</a:t>
            </a:r>
          </a:p>
          <a:p>
            <a:pPr lvl="1"/>
            <a:r>
              <a:rPr lang="en-US" dirty="0"/>
              <a:t>Constantly waiting on disk I/O!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Solution for thrashing</a:t>
            </a:r>
          </a:p>
          <a:p>
            <a:pPr lvl="1"/>
            <a:r>
              <a:rPr lang="en-US" dirty="0"/>
              <a:t>Kill processes until it stops (relieves memory pressure)</a:t>
            </a:r>
          </a:p>
          <a:p>
            <a:pPr lvl="1"/>
            <a:r>
              <a:rPr lang="en-US" dirty="0"/>
              <a:t>Install more RAM in the computer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100EFE-6C0D-47BA-87E9-8FA9F1BC2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9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b="1" dirty="0"/>
              <a:t>Swapping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When To Swap</a:t>
            </a:r>
          </a:p>
          <a:p>
            <a:pPr lvl="1"/>
            <a:r>
              <a:rPr lang="en-US" b="1" dirty="0"/>
              <a:t>Page Replacement Policies</a:t>
            </a:r>
          </a:p>
          <a:p>
            <a:pPr lvl="1"/>
            <a:r>
              <a:rPr lang="en-US" dirty="0"/>
              <a:t>Implementing LRU</a:t>
            </a:r>
          </a:p>
          <a:p>
            <a:endParaRPr lang="en-US" dirty="0"/>
          </a:p>
          <a:p>
            <a:r>
              <a:rPr lang="en-US" dirty="0"/>
              <a:t>RAID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3859097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1DFEA-85EF-4364-82F3-8EB2B4690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page should be evicted?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CA95B-C6F3-436D-B144-726F5A02F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Page replacement policy</a:t>
            </a:r>
            <a:r>
              <a:rPr lang="en-US" dirty="0"/>
              <a:t> determines </a:t>
            </a:r>
            <a:r>
              <a:rPr lang="en-US" i="1" dirty="0"/>
              <a:t>which</a:t>
            </a:r>
            <a:r>
              <a:rPr lang="en-US" dirty="0"/>
              <a:t> page to evict</a:t>
            </a:r>
          </a:p>
          <a:p>
            <a:endParaRPr lang="en-US" dirty="0"/>
          </a:p>
          <a:p>
            <a:r>
              <a:rPr lang="en-US" dirty="0"/>
              <a:t>Very similar process as cache eviction or TLB eviction</a:t>
            </a:r>
          </a:p>
          <a:p>
            <a:pPr lvl="1"/>
            <a:r>
              <a:rPr lang="en-US" dirty="0"/>
              <a:t>Misses are expensive, so make sure you evict the right page</a:t>
            </a:r>
          </a:p>
          <a:p>
            <a:pPr lvl="1"/>
            <a:r>
              <a:rPr lang="en-US" dirty="0"/>
              <a:t>Difference: hard page faults are extremely long and handled in software</a:t>
            </a:r>
          </a:p>
          <a:p>
            <a:pPr lvl="2"/>
            <a:r>
              <a:rPr lang="en-US" dirty="0"/>
              <a:t>So a sophisticated policy is possible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C327DD-0C5C-422C-BC72-F46FEF79F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4979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4D064-EACC-443B-92C3-3F00655F6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page replacement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33B43-6ACC-4D11-9154-D85D263A6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Optimal page replacement</a:t>
            </a:r>
          </a:p>
          <a:p>
            <a:pPr lvl="1"/>
            <a:r>
              <a:rPr lang="en-US" dirty="0"/>
              <a:t>Evict page that will be accessed furthest in the future</a:t>
            </a:r>
          </a:p>
          <a:p>
            <a:pPr lvl="1"/>
            <a:endParaRPr lang="en-US" dirty="0"/>
          </a:p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Guaranteed to minimize the number of page faults</a:t>
            </a:r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Requires the OS to predict the future </a:t>
            </a:r>
            <a:r>
              <a:rPr lang="en-US" sz="3200" dirty="0"/>
              <a:t>🧙</a:t>
            </a:r>
          </a:p>
          <a:p>
            <a:pPr lvl="1"/>
            <a:r>
              <a:rPr lang="en-US" sz="2200" dirty="0"/>
              <a:t>Doesn’t actually exist</a:t>
            </a:r>
          </a:p>
          <a:p>
            <a:endParaRPr lang="en-US" dirty="0"/>
          </a:p>
          <a:p>
            <a:r>
              <a:rPr lang="en-US" dirty="0"/>
              <a:t>This is a performance “upper bound”</a:t>
            </a:r>
          </a:p>
          <a:p>
            <a:pPr lvl="1"/>
            <a:r>
              <a:rPr lang="en-US" dirty="0"/>
              <a:t>This is the best anything can do, so it is useful to compare against</a:t>
            </a:r>
          </a:p>
          <a:p>
            <a:pPr lvl="1"/>
            <a:r>
              <a:rPr lang="en-US" dirty="0"/>
              <a:t>Easy enough to calculate after memory accesses have finished</a:t>
            </a:r>
          </a:p>
          <a:p>
            <a:pPr lvl="1"/>
            <a:r>
              <a:rPr lang="en-US" dirty="0"/>
              <a:t>Still has misses due to cold-start and capacity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957DF-BCD7-4BDD-84DB-4197248E7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885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61A74-4680-4DF9-8D3B-DD4CF248B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First-In-First-Out replacement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D1C8A-E9B6-4DFE-81CB-30D989A2B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FIFO replacement</a:t>
            </a:r>
          </a:p>
          <a:p>
            <a:pPr lvl="1"/>
            <a:r>
              <a:rPr lang="en-US" dirty="0"/>
              <a:t>Evict page that has been in memory the longest</a:t>
            </a:r>
            <a:br>
              <a:rPr lang="en-US" dirty="0"/>
            </a:br>
            <a:endParaRPr lang="en-US" dirty="0"/>
          </a:p>
          <a:p>
            <a:r>
              <a:rPr lang="en-US" dirty="0"/>
              <a:t>Advantages</a:t>
            </a:r>
          </a:p>
          <a:p>
            <a:pPr lvl="2"/>
            <a:r>
              <a:rPr lang="en-US" dirty="0"/>
              <a:t>Fair as all pages have equal residency</a:t>
            </a:r>
          </a:p>
          <a:p>
            <a:pPr lvl="2"/>
            <a:r>
              <a:rPr lang="en-US" dirty="0"/>
              <a:t>Easy to implement</a:t>
            </a:r>
            <a:br>
              <a:rPr lang="en-US" dirty="0"/>
            </a:br>
            <a:endParaRPr lang="en-US" dirty="0"/>
          </a:p>
          <a:p>
            <a:r>
              <a:rPr lang="en-US" dirty="0"/>
              <a:t>Disadvantages</a:t>
            </a:r>
          </a:p>
          <a:p>
            <a:pPr lvl="2"/>
            <a:r>
              <a:rPr lang="en-US" dirty="0"/>
              <a:t>Some pages of memory are always needed (stack)</a:t>
            </a:r>
          </a:p>
          <a:p>
            <a:pPr lvl="3"/>
            <a:r>
              <a:rPr lang="en-US" dirty="0"/>
              <a:t>Memory doesn’t really need “fairness” like processes did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53271-CB7D-4340-A5CF-49CBD53E3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426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3B069-1C59-4B71-B258-D921FC260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Recently Used replacement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7FC04-8011-462B-AA4E-B28114E06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LRU replacement</a:t>
            </a:r>
          </a:p>
          <a:p>
            <a:pPr lvl="1"/>
            <a:r>
              <a:rPr lang="en-US" dirty="0"/>
              <a:t>Replace page not accessed for longest time</a:t>
            </a:r>
          </a:p>
          <a:p>
            <a:pPr lvl="1"/>
            <a:r>
              <a:rPr lang="en-US" dirty="0"/>
              <a:t>Using the past to predict the future (temporal locality)</a:t>
            </a:r>
          </a:p>
          <a:p>
            <a:pPr lvl="1"/>
            <a:endParaRPr lang="en-US" dirty="0"/>
          </a:p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With locality, LRU approximates Optimal</a:t>
            </a:r>
          </a:p>
          <a:p>
            <a:pPr lvl="1"/>
            <a:endParaRPr lang="en-US" dirty="0"/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Harder to implement as we need to track when pages are accessed</a:t>
            </a:r>
          </a:p>
          <a:p>
            <a:pPr lvl="1"/>
            <a:r>
              <a:rPr lang="en-US" dirty="0"/>
              <a:t>Cyclical patterns can make LRU fail (bigger concern for cache than RAM)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CA80F8-1876-467C-BEBF-9AB578EB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02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EF959-C62E-4F8A-8D4C-BEF087A77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DBE37-7B8E-47BF-A4AD-CD288F601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Introduce swapping as a mechanism for enabling more virtual memory than physical memory.</a:t>
            </a:r>
          </a:p>
          <a:p>
            <a:endParaRPr lang="en-US" dirty="0"/>
          </a:p>
          <a:p>
            <a:r>
              <a:rPr lang="en-US" dirty="0"/>
              <a:t>Understand several page replacement policies that control swapping.</a:t>
            </a:r>
          </a:p>
          <a:p>
            <a:endParaRPr lang="en-US" dirty="0"/>
          </a:p>
          <a:p>
            <a:r>
              <a:rPr lang="en-US" dirty="0"/>
              <a:t>Explore topic of RAID – redundancy in disks.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366CAC-B34E-4A3F-AB6B-24F84A057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7195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30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3353619"/>
              </p:ext>
            </p:extLst>
          </p:nvPr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2576142"/>
              </p:ext>
            </p:extLst>
          </p:nvPr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951185"/>
              </p:ext>
            </p:extLst>
          </p:nvPr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</p:spTree>
    <p:extLst>
      <p:ext uri="{BB962C8B-B14F-4D97-AF65-F5344CB8AC3E}">
        <p14:creationId xmlns:p14="http://schemas.microsoft.com/office/powerpoint/2010/main" val="9167977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31</a:t>
            </a:fld>
            <a:endParaRPr lang="en-US"/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426711"/>
              </p:ext>
            </p:extLst>
          </p:nvPr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7715"/>
              </p:ext>
            </p:extLst>
          </p:nvPr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  <p:sp>
        <p:nvSpPr>
          <p:cNvPr id="95" name="Line 5">
            <a:extLst>
              <a:ext uri="{FF2B5EF4-FFF2-40B4-BE49-F238E27FC236}">
                <a16:creationId xmlns:a16="http://schemas.microsoft.com/office/drawing/2014/main" id="{DFA823A0-E6F0-632D-59D8-B5EABBEBA323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6054" y="1776573"/>
            <a:ext cx="0" cy="372110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Line 6">
            <a:extLst>
              <a:ext uri="{FF2B5EF4-FFF2-40B4-BE49-F238E27FC236}">
                <a16:creationId xmlns:a16="http://schemas.microsoft.com/office/drawing/2014/main" id="{0D56EAA9-A4F8-B0B3-8092-749B83805378}"/>
              </a:ext>
            </a:extLst>
          </p:cNvPr>
          <p:cNvSpPr>
            <a:spLocks noChangeShapeType="1"/>
          </p:cNvSpPr>
          <p:nvPr/>
        </p:nvSpPr>
        <p:spPr bwMode="auto">
          <a:xfrm>
            <a:off x="2658167" y="1776573"/>
            <a:ext cx="0" cy="372110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Line 7">
            <a:extLst>
              <a:ext uri="{FF2B5EF4-FFF2-40B4-BE49-F238E27FC236}">
                <a16:creationId xmlns:a16="http://schemas.microsoft.com/office/drawing/2014/main" id="{26835F02-EE98-CC81-5F1E-8007D7200868}"/>
              </a:ext>
            </a:extLst>
          </p:cNvPr>
          <p:cNvSpPr>
            <a:spLocks noChangeShapeType="1"/>
          </p:cNvSpPr>
          <p:nvPr/>
        </p:nvSpPr>
        <p:spPr bwMode="auto">
          <a:xfrm>
            <a:off x="3026467" y="1776573"/>
            <a:ext cx="0" cy="372110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Line 8">
            <a:extLst>
              <a:ext uri="{FF2B5EF4-FFF2-40B4-BE49-F238E27FC236}">
                <a16:creationId xmlns:a16="http://schemas.microsoft.com/office/drawing/2014/main" id="{A98EC1E7-B2BA-5148-69D8-F04013F70230}"/>
              </a:ext>
            </a:extLst>
          </p:cNvPr>
          <p:cNvSpPr>
            <a:spLocks noChangeShapeType="1"/>
          </p:cNvSpPr>
          <p:nvPr/>
        </p:nvSpPr>
        <p:spPr bwMode="auto">
          <a:xfrm>
            <a:off x="3394767" y="1776573"/>
            <a:ext cx="0" cy="372110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Line 9">
            <a:extLst>
              <a:ext uri="{FF2B5EF4-FFF2-40B4-BE49-F238E27FC236}">
                <a16:creationId xmlns:a16="http://schemas.microsoft.com/office/drawing/2014/main" id="{46E7C98B-FE38-9787-F199-02CE8EFC75BE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9704" y="2152810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" name="Line 10">
            <a:extLst>
              <a:ext uri="{FF2B5EF4-FFF2-40B4-BE49-F238E27FC236}">
                <a16:creationId xmlns:a16="http://schemas.microsoft.com/office/drawing/2014/main" id="{878F1D00-6BEB-646B-F234-61477CB68FF9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9704" y="2524285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Line 11">
            <a:extLst>
              <a:ext uri="{FF2B5EF4-FFF2-40B4-BE49-F238E27FC236}">
                <a16:creationId xmlns:a16="http://schemas.microsoft.com/office/drawing/2014/main" id="{29AF7769-C30D-D183-A022-6EE00CBD2E86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9704" y="2894173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" name="Line 12">
            <a:extLst>
              <a:ext uri="{FF2B5EF4-FFF2-40B4-BE49-F238E27FC236}">
                <a16:creationId xmlns:a16="http://schemas.microsoft.com/office/drawing/2014/main" id="{D7D3F57C-9467-7E3E-EDB6-8CD87F384C1B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9704" y="3265648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Line 13">
            <a:extLst>
              <a:ext uri="{FF2B5EF4-FFF2-40B4-BE49-F238E27FC236}">
                <a16:creationId xmlns:a16="http://schemas.microsoft.com/office/drawing/2014/main" id="{EBFEDD11-511E-608F-2BEB-B1D7A2308348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9704" y="3637123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" name="Line 14">
            <a:extLst>
              <a:ext uri="{FF2B5EF4-FFF2-40B4-BE49-F238E27FC236}">
                <a16:creationId xmlns:a16="http://schemas.microsoft.com/office/drawing/2014/main" id="{0F07454E-F4B1-8672-D04F-34B640007514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9704" y="4007010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" name="Line 15">
            <a:extLst>
              <a:ext uri="{FF2B5EF4-FFF2-40B4-BE49-F238E27FC236}">
                <a16:creationId xmlns:a16="http://schemas.microsoft.com/office/drawing/2014/main" id="{4216F73A-5963-A956-B3BF-4CB1C3D36FE8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9704" y="4378485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6" name="Line 16">
            <a:extLst>
              <a:ext uri="{FF2B5EF4-FFF2-40B4-BE49-F238E27FC236}">
                <a16:creationId xmlns:a16="http://schemas.microsoft.com/office/drawing/2014/main" id="{2D2B97E3-76F4-C1E9-9B63-235B2FE77A6B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9704" y="4748373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7" name="Line 17">
            <a:extLst>
              <a:ext uri="{FF2B5EF4-FFF2-40B4-BE49-F238E27FC236}">
                <a16:creationId xmlns:a16="http://schemas.microsoft.com/office/drawing/2014/main" id="{31FFA423-13AC-40D2-2230-CF76F21F448F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9704" y="5119848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8" name="Line 18">
            <a:extLst>
              <a:ext uri="{FF2B5EF4-FFF2-40B4-BE49-F238E27FC236}">
                <a16:creationId xmlns:a16="http://schemas.microsoft.com/office/drawing/2014/main" id="{E5AD9435-84E8-7049-D0D4-0EAF4C587A98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9704" y="1782923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Line 19">
            <a:extLst>
              <a:ext uri="{FF2B5EF4-FFF2-40B4-BE49-F238E27FC236}">
                <a16:creationId xmlns:a16="http://schemas.microsoft.com/office/drawing/2014/main" id="{71ECAB53-D2F1-90AF-2396-10AAFCF6FCC8}"/>
              </a:ext>
            </a:extLst>
          </p:cNvPr>
          <p:cNvSpPr>
            <a:spLocks noChangeShapeType="1"/>
          </p:cNvSpPr>
          <p:nvPr/>
        </p:nvSpPr>
        <p:spPr bwMode="auto">
          <a:xfrm>
            <a:off x="2259704" y="5491323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0" name="Rectangle 20">
            <a:extLst>
              <a:ext uri="{FF2B5EF4-FFF2-40B4-BE49-F238E27FC236}">
                <a16:creationId xmlns:a16="http://schemas.microsoft.com/office/drawing/2014/main" id="{C06FFA5A-17D1-22E4-A900-6D78738661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2529" y="1827373"/>
            <a:ext cx="28733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1" name="Rectangle 21">
            <a:extLst>
              <a:ext uri="{FF2B5EF4-FFF2-40B4-BE49-F238E27FC236}">
                <a16:creationId xmlns:a16="http://schemas.microsoft.com/office/drawing/2014/main" id="{799D5738-6E93-2402-5D8C-53733A7F38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8129" y="1827373"/>
            <a:ext cx="25876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2" name="Rectangle 22">
            <a:extLst>
              <a:ext uri="{FF2B5EF4-FFF2-40B4-BE49-F238E27FC236}">
                <a16:creationId xmlns:a16="http://schemas.microsoft.com/office/drawing/2014/main" id="{5C529112-8A00-4DF8-863E-AB0F624F19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6842" y="1827373"/>
            <a:ext cx="53340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3" name="Rectangle 23">
            <a:extLst>
              <a:ext uri="{FF2B5EF4-FFF2-40B4-BE49-F238E27FC236}">
                <a16:creationId xmlns:a16="http://schemas.microsoft.com/office/drawing/2014/main" id="{81CCFB98-84F9-F1C7-4470-46908314CF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2529" y="2198848"/>
            <a:ext cx="28733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4" name="Rectangle 24">
            <a:extLst>
              <a:ext uri="{FF2B5EF4-FFF2-40B4-BE49-F238E27FC236}">
                <a16:creationId xmlns:a16="http://schemas.microsoft.com/office/drawing/2014/main" id="{74CCB67A-57D4-CE64-B97F-49A89E1E5D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8129" y="2198848"/>
            <a:ext cx="25876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25">
            <a:extLst>
              <a:ext uri="{FF2B5EF4-FFF2-40B4-BE49-F238E27FC236}">
                <a16:creationId xmlns:a16="http://schemas.microsoft.com/office/drawing/2014/main" id="{AA449F89-CDA2-57FD-D063-D54F0E201B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6842" y="2198848"/>
            <a:ext cx="3841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6" name="Rectangle 26">
            <a:extLst>
              <a:ext uri="{FF2B5EF4-FFF2-40B4-BE49-F238E27FC236}">
                <a16:creationId xmlns:a16="http://schemas.microsoft.com/office/drawing/2014/main" id="{8CB58789-3AEA-FDBE-2C02-0ACA246E06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8404" y="2568735"/>
            <a:ext cx="273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7" name="Rectangle 27">
            <a:extLst>
              <a:ext uri="{FF2B5EF4-FFF2-40B4-BE49-F238E27FC236}">
                <a16:creationId xmlns:a16="http://schemas.microsoft.com/office/drawing/2014/main" id="{8394A9B9-E2A9-0F1B-FEFB-7F703F03C1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8129" y="2568735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8" name="Rectangle 28">
            <a:extLst>
              <a:ext uri="{FF2B5EF4-FFF2-40B4-BE49-F238E27FC236}">
                <a16:creationId xmlns:a16="http://schemas.microsoft.com/office/drawing/2014/main" id="{83A4C13B-F9B5-ECC4-3564-01C30F1AAB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0242" y="2568735"/>
            <a:ext cx="2365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9" name="Rectangle 29">
            <a:extLst>
              <a:ext uri="{FF2B5EF4-FFF2-40B4-BE49-F238E27FC236}">
                <a16:creationId xmlns:a16="http://schemas.microsoft.com/office/drawing/2014/main" id="{60A52C95-837C-E258-EB6F-89B7FE3E25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6842" y="2568735"/>
            <a:ext cx="5334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0" name="Rectangle 30">
            <a:extLst>
              <a:ext uri="{FF2B5EF4-FFF2-40B4-BE49-F238E27FC236}">
                <a16:creationId xmlns:a16="http://schemas.microsoft.com/office/drawing/2014/main" id="{1EDE4550-B785-ACC3-B6BB-CDE8FA4672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8404" y="2940210"/>
            <a:ext cx="27305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1" name="Rectangle 31">
            <a:extLst>
              <a:ext uri="{FF2B5EF4-FFF2-40B4-BE49-F238E27FC236}">
                <a16:creationId xmlns:a16="http://schemas.microsoft.com/office/drawing/2014/main" id="{4CCD2EB6-1B2B-FEF7-9EA3-150D9CC77A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8129" y="2940210"/>
            <a:ext cx="25876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2" name="Rectangle 32">
            <a:extLst>
              <a:ext uri="{FF2B5EF4-FFF2-40B4-BE49-F238E27FC236}">
                <a16:creationId xmlns:a16="http://schemas.microsoft.com/office/drawing/2014/main" id="{ED281C2D-A6A2-9DB7-8A1B-988EF18417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0242" y="2940210"/>
            <a:ext cx="23653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3" name="Rectangle 33">
            <a:extLst>
              <a:ext uri="{FF2B5EF4-FFF2-40B4-BE49-F238E27FC236}">
                <a16:creationId xmlns:a16="http://schemas.microsoft.com/office/drawing/2014/main" id="{E59A4856-391E-3190-64EC-9365329665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6842" y="2940210"/>
            <a:ext cx="3841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4" name="Rectangle 34">
            <a:extLst>
              <a:ext uri="{FF2B5EF4-FFF2-40B4-BE49-F238E27FC236}">
                <a16:creationId xmlns:a16="http://schemas.microsoft.com/office/drawing/2014/main" id="{F7F50F0B-BC87-592C-7DD3-BA7983DF6D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8404" y="3310098"/>
            <a:ext cx="273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5" name="Rectangle 35">
            <a:extLst>
              <a:ext uri="{FF2B5EF4-FFF2-40B4-BE49-F238E27FC236}">
                <a16:creationId xmlns:a16="http://schemas.microsoft.com/office/drawing/2014/main" id="{75A65B74-40B6-4121-FC09-51635B0186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8129" y="3310098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6" name="Rectangle 36">
            <a:extLst>
              <a:ext uri="{FF2B5EF4-FFF2-40B4-BE49-F238E27FC236}">
                <a16:creationId xmlns:a16="http://schemas.microsoft.com/office/drawing/2014/main" id="{F9F080DD-AF24-0181-1566-32418F7C5D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0242" y="3310098"/>
            <a:ext cx="2365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7" name="Rectangle 37">
            <a:extLst>
              <a:ext uri="{FF2B5EF4-FFF2-40B4-BE49-F238E27FC236}">
                <a16:creationId xmlns:a16="http://schemas.microsoft.com/office/drawing/2014/main" id="{66ED1B6F-F980-1D5C-C92C-43B0676388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8542" y="3310098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8" name="Rectangle 38">
            <a:extLst>
              <a:ext uri="{FF2B5EF4-FFF2-40B4-BE49-F238E27FC236}">
                <a16:creationId xmlns:a16="http://schemas.microsoft.com/office/drawing/2014/main" id="{6AF6F9A2-EAA6-FA70-195B-8FDCE22AD9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6842" y="3310098"/>
            <a:ext cx="5334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9" name="Rectangle 39">
            <a:extLst>
              <a:ext uri="{FF2B5EF4-FFF2-40B4-BE49-F238E27FC236}">
                <a16:creationId xmlns:a16="http://schemas.microsoft.com/office/drawing/2014/main" id="{DA506666-7654-9395-8E48-7E85A9614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3167" y="3681573"/>
            <a:ext cx="2682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0" name="Rectangle 40">
            <a:extLst>
              <a:ext uri="{FF2B5EF4-FFF2-40B4-BE49-F238E27FC236}">
                <a16:creationId xmlns:a16="http://schemas.microsoft.com/office/drawing/2014/main" id="{F751B9A7-DC3C-468F-FDF5-07A93A7C14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8404" y="4053048"/>
            <a:ext cx="27305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1" name="Rectangle 41">
            <a:extLst>
              <a:ext uri="{FF2B5EF4-FFF2-40B4-BE49-F238E27FC236}">
                <a16:creationId xmlns:a16="http://schemas.microsoft.com/office/drawing/2014/main" id="{C699CCF6-F44E-266B-1649-1DB780287C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2529" y="4422935"/>
            <a:ext cx="2873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2" name="Rectangle 42">
            <a:extLst>
              <a:ext uri="{FF2B5EF4-FFF2-40B4-BE49-F238E27FC236}">
                <a16:creationId xmlns:a16="http://schemas.microsoft.com/office/drawing/2014/main" id="{97FF08E4-7A36-9C61-0467-835FE725CC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8404" y="4794410"/>
            <a:ext cx="27305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3" name="Rectangle 43">
            <a:extLst>
              <a:ext uri="{FF2B5EF4-FFF2-40B4-BE49-F238E27FC236}">
                <a16:creationId xmlns:a16="http://schemas.microsoft.com/office/drawing/2014/main" id="{F5C7E5ED-173D-3217-0A75-FDE6FA532D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2529" y="5164298"/>
            <a:ext cx="2873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805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15" grpId="0"/>
      <p:bldP spid="117" grpId="0"/>
      <p:bldP spid="118" grpId="0"/>
      <p:bldP spid="119" grpId="0"/>
      <p:bldP spid="121" grpId="0"/>
      <p:bldP spid="122" grpId="0"/>
      <p:bldP spid="123" grpId="0"/>
      <p:bldP spid="125" grpId="0"/>
      <p:bldP spid="126" grpId="0"/>
      <p:bldP spid="127" grpId="0"/>
      <p:bldP spid="12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32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981753"/>
              </p:ext>
            </p:extLst>
          </p:nvPr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350100"/>
              </p:ext>
            </p:extLst>
          </p:nvPr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7220457"/>
              </p:ext>
            </p:extLst>
          </p:nvPr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89AC0F-7DF8-5AAF-EFCC-25EDA3A7FC57}"/>
              </a:ext>
            </a:extLst>
          </p:cNvPr>
          <p:cNvSpPr txBox="1"/>
          <p:nvPr/>
        </p:nvSpPr>
        <p:spPr>
          <a:xfrm>
            <a:off x="3157611" y="5707915"/>
            <a:ext cx="58727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These are only </a:t>
            </a:r>
            <a:r>
              <a:rPr lang="en-US" sz="2400" b="1" dirty="0"/>
              <a:t>replacement</a:t>
            </a:r>
            <a:r>
              <a:rPr lang="en-US" sz="2400" dirty="0"/>
              <a:t> policies.</a:t>
            </a:r>
            <a:br>
              <a:rPr lang="en-US" sz="2400" dirty="0"/>
            </a:br>
            <a:r>
              <a:rPr lang="en-US" sz="2400" dirty="0"/>
              <a:t>So they don’t matter until RAM is full!</a:t>
            </a:r>
          </a:p>
        </p:txBody>
      </p:sp>
    </p:spTree>
    <p:extLst>
      <p:ext uri="{BB962C8B-B14F-4D97-AF65-F5344CB8AC3E}">
        <p14:creationId xmlns:p14="http://schemas.microsoft.com/office/powerpoint/2010/main" val="18042596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33</a:t>
            </a:fld>
            <a:endParaRPr lang="en-US"/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/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/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  <p:sp>
        <p:nvSpPr>
          <p:cNvPr id="77" name="Line 5">
            <a:extLst>
              <a:ext uri="{FF2B5EF4-FFF2-40B4-BE49-F238E27FC236}">
                <a16:creationId xmlns:a16="http://schemas.microsoft.com/office/drawing/2014/main" id="{8379EDF6-D9E9-D0B6-9D4D-EFB50D13AC53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0305" y="1780124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Line 6">
            <a:extLst>
              <a:ext uri="{FF2B5EF4-FFF2-40B4-BE49-F238E27FC236}">
                <a16:creationId xmlns:a16="http://schemas.microsoft.com/office/drawing/2014/main" id="{A0F16AFA-0CF0-C3FA-1EDB-685AB538E053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2418" y="1780124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Line 7">
            <a:extLst>
              <a:ext uri="{FF2B5EF4-FFF2-40B4-BE49-F238E27FC236}">
                <a16:creationId xmlns:a16="http://schemas.microsoft.com/office/drawing/2014/main" id="{7DFB6C84-6BDB-91CA-61DB-13634BC42EE3}"/>
              </a:ext>
            </a:extLst>
          </p:cNvPr>
          <p:cNvSpPr>
            <a:spLocks noChangeShapeType="1"/>
          </p:cNvSpPr>
          <p:nvPr/>
        </p:nvSpPr>
        <p:spPr bwMode="auto">
          <a:xfrm>
            <a:off x="3030718" y="1780124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Line 8">
            <a:extLst>
              <a:ext uri="{FF2B5EF4-FFF2-40B4-BE49-F238E27FC236}">
                <a16:creationId xmlns:a16="http://schemas.microsoft.com/office/drawing/2014/main" id="{5FFB929C-3ADC-E824-E3F0-BBA24B7749D9}"/>
              </a:ext>
            </a:extLst>
          </p:cNvPr>
          <p:cNvSpPr>
            <a:spLocks noChangeShapeType="1"/>
          </p:cNvSpPr>
          <p:nvPr/>
        </p:nvSpPr>
        <p:spPr bwMode="auto">
          <a:xfrm>
            <a:off x="3399018" y="1780124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Line 9">
            <a:extLst>
              <a:ext uri="{FF2B5EF4-FFF2-40B4-BE49-F238E27FC236}">
                <a16:creationId xmlns:a16="http://schemas.microsoft.com/office/drawing/2014/main" id="{9926B8B0-BA5A-C78F-BED0-75E885C5F89F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3955" y="2156361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Line 10">
            <a:extLst>
              <a:ext uri="{FF2B5EF4-FFF2-40B4-BE49-F238E27FC236}">
                <a16:creationId xmlns:a16="http://schemas.microsoft.com/office/drawing/2014/main" id="{11171085-87DC-0683-ABA4-AE51573A7B8A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3955" y="2527836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Line 11">
            <a:extLst>
              <a:ext uri="{FF2B5EF4-FFF2-40B4-BE49-F238E27FC236}">
                <a16:creationId xmlns:a16="http://schemas.microsoft.com/office/drawing/2014/main" id="{1E229C3A-6109-6CB7-8D81-C7C1B69E7D4D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3955" y="2899311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Line 12">
            <a:extLst>
              <a:ext uri="{FF2B5EF4-FFF2-40B4-BE49-F238E27FC236}">
                <a16:creationId xmlns:a16="http://schemas.microsoft.com/office/drawing/2014/main" id="{8428867B-1864-5584-9CDF-90E5D4504EF4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3955" y="3269199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Line 13">
            <a:extLst>
              <a:ext uri="{FF2B5EF4-FFF2-40B4-BE49-F238E27FC236}">
                <a16:creationId xmlns:a16="http://schemas.microsoft.com/office/drawing/2014/main" id="{F803DCA2-F900-2B0F-5929-A1E70A90E4CC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3955" y="3640674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Line 14">
            <a:extLst>
              <a:ext uri="{FF2B5EF4-FFF2-40B4-BE49-F238E27FC236}">
                <a16:creationId xmlns:a16="http://schemas.microsoft.com/office/drawing/2014/main" id="{5D6F4CC0-EB72-C7E8-905B-947C009A50C7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3955" y="4012149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Line 15">
            <a:extLst>
              <a:ext uri="{FF2B5EF4-FFF2-40B4-BE49-F238E27FC236}">
                <a16:creationId xmlns:a16="http://schemas.microsoft.com/office/drawing/2014/main" id="{708978D8-4746-F16C-1A7A-7B3ADB63CE9B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3955" y="4383624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Line 16">
            <a:extLst>
              <a:ext uri="{FF2B5EF4-FFF2-40B4-BE49-F238E27FC236}">
                <a16:creationId xmlns:a16="http://schemas.microsoft.com/office/drawing/2014/main" id="{839AAEDD-04F9-A551-7967-D6F0ED259211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3955" y="4753511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Line 17">
            <a:extLst>
              <a:ext uri="{FF2B5EF4-FFF2-40B4-BE49-F238E27FC236}">
                <a16:creationId xmlns:a16="http://schemas.microsoft.com/office/drawing/2014/main" id="{D057A0E5-CB7E-D910-5028-E7FC590ED2C0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3955" y="5124986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Line 18">
            <a:extLst>
              <a:ext uri="{FF2B5EF4-FFF2-40B4-BE49-F238E27FC236}">
                <a16:creationId xmlns:a16="http://schemas.microsoft.com/office/drawing/2014/main" id="{58B23029-1AC9-A901-548B-DDB22B8BB305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3955" y="1786474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Line 19">
            <a:extLst>
              <a:ext uri="{FF2B5EF4-FFF2-40B4-BE49-F238E27FC236}">
                <a16:creationId xmlns:a16="http://schemas.microsoft.com/office/drawing/2014/main" id="{29BE4B43-DCDD-BE11-B5B8-5B223CD143F4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3955" y="5496461"/>
            <a:ext cx="1141413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Rectangle 20">
            <a:extLst>
              <a:ext uri="{FF2B5EF4-FFF2-40B4-BE49-F238E27FC236}">
                <a16:creationId xmlns:a16="http://schemas.microsoft.com/office/drawing/2014/main" id="{DBB26F93-0E74-AFF0-084F-D6029B744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6780" y="1830924"/>
            <a:ext cx="2873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3" name="Rectangle 21">
            <a:extLst>
              <a:ext uri="{FF2B5EF4-FFF2-40B4-BE49-F238E27FC236}">
                <a16:creationId xmlns:a16="http://schemas.microsoft.com/office/drawing/2014/main" id="{6ED4DFDC-4ABF-F9C0-9422-36328D73E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380" y="1830924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4" name="Rectangle 22">
            <a:extLst>
              <a:ext uri="{FF2B5EF4-FFF2-40B4-BE49-F238E27FC236}">
                <a16:creationId xmlns:a16="http://schemas.microsoft.com/office/drawing/2014/main" id="{35A7DD29-8420-DDC3-3AC0-2EB4DF8612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093" y="1830924"/>
            <a:ext cx="5334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5" name="Rectangle 23">
            <a:extLst>
              <a:ext uri="{FF2B5EF4-FFF2-40B4-BE49-F238E27FC236}">
                <a16:creationId xmlns:a16="http://schemas.microsoft.com/office/drawing/2014/main" id="{0B57D9EB-B5CF-DFC9-00ED-A762C53727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6780" y="2202399"/>
            <a:ext cx="28733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6" name="Rectangle 24">
            <a:extLst>
              <a:ext uri="{FF2B5EF4-FFF2-40B4-BE49-F238E27FC236}">
                <a16:creationId xmlns:a16="http://schemas.microsoft.com/office/drawing/2014/main" id="{357C2434-C831-EF88-C7EF-9B897B285E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380" y="2202399"/>
            <a:ext cx="25876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7" name="Rectangle 25">
            <a:extLst>
              <a:ext uri="{FF2B5EF4-FFF2-40B4-BE49-F238E27FC236}">
                <a16:creationId xmlns:a16="http://schemas.microsoft.com/office/drawing/2014/main" id="{DA32F4ED-27F4-9FDF-FF1A-79E000BE75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093" y="2202399"/>
            <a:ext cx="3841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8" name="Rectangle 26">
            <a:extLst>
              <a:ext uri="{FF2B5EF4-FFF2-40B4-BE49-F238E27FC236}">
                <a16:creationId xmlns:a16="http://schemas.microsoft.com/office/drawing/2014/main" id="{E5A5F6AC-C57F-E3A6-6F01-59229BD8D8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2655" y="2572286"/>
            <a:ext cx="273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9" name="Rectangle 27">
            <a:extLst>
              <a:ext uri="{FF2B5EF4-FFF2-40B4-BE49-F238E27FC236}">
                <a16:creationId xmlns:a16="http://schemas.microsoft.com/office/drawing/2014/main" id="{B9AB0AF8-5B79-CD38-4EA8-ABC8E69656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380" y="2572286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0" name="Rectangle 28">
            <a:extLst>
              <a:ext uri="{FF2B5EF4-FFF2-40B4-BE49-F238E27FC236}">
                <a16:creationId xmlns:a16="http://schemas.microsoft.com/office/drawing/2014/main" id="{8B924BAA-DAA3-30B8-2FAF-9425497DF1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4493" y="2572286"/>
            <a:ext cx="2365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1" name="Rectangle 29">
            <a:extLst>
              <a:ext uri="{FF2B5EF4-FFF2-40B4-BE49-F238E27FC236}">
                <a16:creationId xmlns:a16="http://schemas.microsoft.com/office/drawing/2014/main" id="{7ABC9F49-7BBD-A9EC-A27B-3FD4E6B784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093" y="2572286"/>
            <a:ext cx="5334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2" name="Rectangle 30">
            <a:extLst>
              <a:ext uri="{FF2B5EF4-FFF2-40B4-BE49-F238E27FC236}">
                <a16:creationId xmlns:a16="http://schemas.microsoft.com/office/drawing/2014/main" id="{AF5E0155-E5ED-BE72-5449-B6F9E01CD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2655" y="2943761"/>
            <a:ext cx="273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3" name="Rectangle 31">
            <a:extLst>
              <a:ext uri="{FF2B5EF4-FFF2-40B4-BE49-F238E27FC236}">
                <a16:creationId xmlns:a16="http://schemas.microsoft.com/office/drawing/2014/main" id="{E27DBF1C-F773-4BB1-5832-538B966F16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380" y="2943761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" name="Rectangle 32">
            <a:extLst>
              <a:ext uri="{FF2B5EF4-FFF2-40B4-BE49-F238E27FC236}">
                <a16:creationId xmlns:a16="http://schemas.microsoft.com/office/drawing/2014/main" id="{69CDD189-0475-4FBF-2DE9-2A10965963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4493" y="2943761"/>
            <a:ext cx="2365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5" name="Rectangle 33">
            <a:extLst>
              <a:ext uri="{FF2B5EF4-FFF2-40B4-BE49-F238E27FC236}">
                <a16:creationId xmlns:a16="http://schemas.microsoft.com/office/drawing/2014/main" id="{D585D8D4-70B7-50D5-9C7D-BC1DF2AD06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093" y="2943761"/>
            <a:ext cx="384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6" name="Rectangle 34">
            <a:extLst>
              <a:ext uri="{FF2B5EF4-FFF2-40B4-BE49-F238E27FC236}">
                <a16:creationId xmlns:a16="http://schemas.microsoft.com/office/drawing/2014/main" id="{88C05F05-CB81-0A6C-16C9-138F294262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2655" y="3315236"/>
            <a:ext cx="27305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7" name="Rectangle 35">
            <a:extLst>
              <a:ext uri="{FF2B5EF4-FFF2-40B4-BE49-F238E27FC236}">
                <a16:creationId xmlns:a16="http://schemas.microsoft.com/office/drawing/2014/main" id="{AC43202E-E39C-3D33-8089-429EB2F2A5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380" y="3315236"/>
            <a:ext cx="25876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8" name="Rectangle 36">
            <a:extLst>
              <a:ext uri="{FF2B5EF4-FFF2-40B4-BE49-F238E27FC236}">
                <a16:creationId xmlns:a16="http://schemas.microsoft.com/office/drawing/2014/main" id="{F22316D7-ED19-B5AA-354D-FE4E8C53C6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4493" y="3315236"/>
            <a:ext cx="23653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9" name="Rectangle 37">
            <a:extLst>
              <a:ext uri="{FF2B5EF4-FFF2-40B4-BE49-F238E27FC236}">
                <a16:creationId xmlns:a16="http://schemas.microsoft.com/office/drawing/2014/main" id="{FD0A0B74-4BDF-26B9-1C51-CA66960967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2793" y="3315236"/>
            <a:ext cx="2397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0" name="Rectangle 38">
            <a:extLst>
              <a:ext uri="{FF2B5EF4-FFF2-40B4-BE49-F238E27FC236}">
                <a16:creationId xmlns:a16="http://schemas.microsoft.com/office/drawing/2014/main" id="{2B34BC49-F062-223F-30A7-87C4DBE73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093" y="3315236"/>
            <a:ext cx="53340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1" name="Rectangle 39">
            <a:extLst>
              <a:ext uri="{FF2B5EF4-FFF2-40B4-BE49-F238E27FC236}">
                <a16:creationId xmlns:a16="http://schemas.microsoft.com/office/drawing/2014/main" id="{DE4FE33F-EDBF-814E-AC3C-69CA30A1E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7418" y="3686711"/>
            <a:ext cx="2682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2" name="Rectangle 40">
            <a:extLst>
              <a:ext uri="{FF2B5EF4-FFF2-40B4-BE49-F238E27FC236}">
                <a16:creationId xmlns:a16="http://schemas.microsoft.com/office/drawing/2014/main" id="{8F0C5586-B759-D162-F092-323A3F689B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380" y="3686711"/>
            <a:ext cx="25876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3" name="Rectangle 41">
            <a:extLst>
              <a:ext uri="{FF2B5EF4-FFF2-40B4-BE49-F238E27FC236}">
                <a16:creationId xmlns:a16="http://schemas.microsoft.com/office/drawing/2014/main" id="{48D66F49-01F5-15A5-3FA1-4D4A35CAA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4493" y="3686711"/>
            <a:ext cx="23653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4" name="Rectangle 42">
            <a:extLst>
              <a:ext uri="{FF2B5EF4-FFF2-40B4-BE49-F238E27FC236}">
                <a16:creationId xmlns:a16="http://schemas.microsoft.com/office/drawing/2014/main" id="{7F21ACA8-596D-213A-0D91-CBB33624FA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2793" y="3686711"/>
            <a:ext cx="2397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43">
            <a:extLst>
              <a:ext uri="{FF2B5EF4-FFF2-40B4-BE49-F238E27FC236}">
                <a16:creationId xmlns:a16="http://schemas.microsoft.com/office/drawing/2014/main" id="{6F1B9470-7EB4-4F22-F1B1-C810E08399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093" y="3686711"/>
            <a:ext cx="53340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6" name="Rectangle 44">
            <a:extLst>
              <a:ext uri="{FF2B5EF4-FFF2-40B4-BE49-F238E27FC236}">
                <a16:creationId xmlns:a16="http://schemas.microsoft.com/office/drawing/2014/main" id="{B2E66EFB-6ABF-2AD9-110B-6C64C127F4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2655" y="4056599"/>
            <a:ext cx="273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7" name="Rectangle 45">
            <a:extLst>
              <a:ext uri="{FF2B5EF4-FFF2-40B4-BE49-F238E27FC236}">
                <a16:creationId xmlns:a16="http://schemas.microsoft.com/office/drawing/2014/main" id="{179BB761-AD0B-ED4E-D077-4F886CC5D3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380" y="4056599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8" name="Rectangle 46">
            <a:extLst>
              <a:ext uri="{FF2B5EF4-FFF2-40B4-BE49-F238E27FC236}">
                <a16:creationId xmlns:a16="http://schemas.microsoft.com/office/drawing/2014/main" id="{78854C0D-8C22-1531-B61B-4E724CFC28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4493" y="4056599"/>
            <a:ext cx="2365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9" name="Rectangle 47">
            <a:extLst>
              <a:ext uri="{FF2B5EF4-FFF2-40B4-BE49-F238E27FC236}">
                <a16:creationId xmlns:a16="http://schemas.microsoft.com/office/drawing/2014/main" id="{5E9A3F05-E048-CC30-9431-B8321B04FF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2793" y="4056599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0" name="Rectangle 48">
            <a:extLst>
              <a:ext uri="{FF2B5EF4-FFF2-40B4-BE49-F238E27FC236}">
                <a16:creationId xmlns:a16="http://schemas.microsoft.com/office/drawing/2014/main" id="{DD18A551-8596-0416-5271-5220CEFE7C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093" y="4056599"/>
            <a:ext cx="384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1" name="Rectangle 49">
            <a:extLst>
              <a:ext uri="{FF2B5EF4-FFF2-40B4-BE49-F238E27FC236}">
                <a16:creationId xmlns:a16="http://schemas.microsoft.com/office/drawing/2014/main" id="{C017DF6A-A22E-74B5-1FD4-1C2203D407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6780" y="4428074"/>
            <a:ext cx="2873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2" name="Rectangle 50">
            <a:extLst>
              <a:ext uri="{FF2B5EF4-FFF2-40B4-BE49-F238E27FC236}">
                <a16:creationId xmlns:a16="http://schemas.microsoft.com/office/drawing/2014/main" id="{A3B8367D-578A-DF70-BF03-B7041D0314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380" y="4428074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3" name="Rectangle 51">
            <a:extLst>
              <a:ext uri="{FF2B5EF4-FFF2-40B4-BE49-F238E27FC236}">
                <a16:creationId xmlns:a16="http://schemas.microsoft.com/office/drawing/2014/main" id="{8145CEC2-F868-340C-61DF-01518D5B90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4493" y="4428074"/>
            <a:ext cx="2365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4" name="Rectangle 52">
            <a:extLst>
              <a:ext uri="{FF2B5EF4-FFF2-40B4-BE49-F238E27FC236}">
                <a16:creationId xmlns:a16="http://schemas.microsoft.com/office/drawing/2014/main" id="{184EC950-D504-686D-6A21-90A37E0253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2793" y="4428074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5" name="Rectangle 53">
            <a:extLst>
              <a:ext uri="{FF2B5EF4-FFF2-40B4-BE49-F238E27FC236}">
                <a16:creationId xmlns:a16="http://schemas.microsoft.com/office/drawing/2014/main" id="{EA7C958C-8E85-08C2-4667-B7220B39D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093" y="4428074"/>
            <a:ext cx="384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6" name="Rectangle 54">
            <a:extLst>
              <a:ext uri="{FF2B5EF4-FFF2-40B4-BE49-F238E27FC236}">
                <a16:creationId xmlns:a16="http://schemas.microsoft.com/office/drawing/2014/main" id="{98671A78-51FB-7B0A-B439-8B1CEDC8C9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2655" y="4799549"/>
            <a:ext cx="27305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7" name="Rectangle 55">
            <a:extLst>
              <a:ext uri="{FF2B5EF4-FFF2-40B4-BE49-F238E27FC236}">
                <a16:creationId xmlns:a16="http://schemas.microsoft.com/office/drawing/2014/main" id="{31C70942-92F1-F0AF-F73C-68549DEAAF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380" y="4799549"/>
            <a:ext cx="25876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8" name="Rectangle 56">
            <a:extLst>
              <a:ext uri="{FF2B5EF4-FFF2-40B4-BE49-F238E27FC236}">
                <a16:creationId xmlns:a16="http://schemas.microsoft.com/office/drawing/2014/main" id="{11F02C02-BC07-D2DE-FB12-EB0E018F51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4493" y="4799549"/>
            <a:ext cx="23653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9" name="Rectangle 57">
            <a:extLst>
              <a:ext uri="{FF2B5EF4-FFF2-40B4-BE49-F238E27FC236}">
                <a16:creationId xmlns:a16="http://schemas.microsoft.com/office/drawing/2014/main" id="{D6913CD3-C8B0-015D-DF11-B546B65AF1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2793" y="4799549"/>
            <a:ext cx="2397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0" name="Rectangle 58">
            <a:extLst>
              <a:ext uri="{FF2B5EF4-FFF2-40B4-BE49-F238E27FC236}">
                <a16:creationId xmlns:a16="http://schemas.microsoft.com/office/drawing/2014/main" id="{269F04CB-69CB-A863-C6CF-311CC337AA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093" y="4799549"/>
            <a:ext cx="3841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1" name="Rectangle 59">
            <a:extLst>
              <a:ext uri="{FF2B5EF4-FFF2-40B4-BE49-F238E27FC236}">
                <a16:creationId xmlns:a16="http://schemas.microsoft.com/office/drawing/2014/main" id="{31A5925C-4C3F-9AD2-293E-39552C740A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6780" y="5169436"/>
            <a:ext cx="2873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2" name="Rectangle 60">
            <a:extLst>
              <a:ext uri="{FF2B5EF4-FFF2-40B4-BE49-F238E27FC236}">
                <a16:creationId xmlns:a16="http://schemas.microsoft.com/office/drawing/2014/main" id="{5164C39F-BB1F-E4A9-D789-8CED1A5793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380" y="5169436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3" name="Rectangle 61">
            <a:extLst>
              <a:ext uri="{FF2B5EF4-FFF2-40B4-BE49-F238E27FC236}">
                <a16:creationId xmlns:a16="http://schemas.microsoft.com/office/drawing/2014/main" id="{F52FEB0E-D23F-0A3C-EFEF-D4BF70C333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4493" y="5169436"/>
            <a:ext cx="2365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4" name="Rectangle 62">
            <a:extLst>
              <a:ext uri="{FF2B5EF4-FFF2-40B4-BE49-F238E27FC236}">
                <a16:creationId xmlns:a16="http://schemas.microsoft.com/office/drawing/2014/main" id="{94286F02-8AF0-632A-A81E-971BCFBF61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2793" y="5169436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5" name="Rectangle 63">
            <a:extLst>
              <a:ext uri="{FF2B5EF4-FFF2-40B4-BE49-F238E27FC236}">
                <a16:creationId xmlns:a16="http://schemas.microsoft.com/office/drawing/2014/main" id="{A8505385-9F18-74E7-A033-E322D1A786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093" y="5169436"/>
            <a:ext cx="384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99E01C93-45D0-4C74-C9B8-E480F89BD2EE}"/>
              </a:ext>
            </a:extLst>
          </p:cNvPr>
          <p:cNvSpPr txBox="1"/>
          <p:nvPr/>
        </p:nvSpPr>
        <p:spPr>
          <a:xfrm>
            <a:off x="3157611" y="5707915"/>
            <a:ext cx="5872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Optimal, which page do we replace?</a:t>
            </a:r>
          </a:p>
        </p:txBody>
      </p:sp>
    </p:spTree>
    <p:extLst>
      <p:ext uri="{BB962C8B-B14F-4D97-AF65-F5344CB8AC3E}">
        <p14:creationId xmlns:p14="http://schemas.microsoft.com/office/powerpoint/2010/main" val="138104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13" grpId="0"/>
      <p:bldP spid="114" grpId="0"/>
      <p:bldP spid="115" grpId="0"/>
      <p:bldP spid="117" grpId="0"/>
      <p:bldP spid="118" grpId="0"/>
      <p:bldP spid="119" grpId="0"/>
      <p:bldP spid="120" grpId="0"/>
      <p:bldP spid="122" grpId="0"/>
      <p:bldP spid="123" grpId="0"/>
      <p:bldP spid="124" grpId="0"/>
      <p:bldP spid="125" grpId="0"/>
      <p:bldP spid="127" grpId="0"/>
      <p:bldP spid="128" grpId="0"/>
      <p:bldP spid="129" grpId="0"/>
      <p:bldP spid="130" grpId="0"/>
      <p:bldP spid="132" grpId="0"/>
      <p:bldP spid="133" grpId="0"/>
      <p:bldP spid="134" grpId="0"/>
      <p:bldP spid="135" grpId="0"/>
      <p:bldP spid="19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34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20206"/>
              </p:ext>
            </p:extLst>
          </p:nvPr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8610022"/>
              </p:ext>
            </p:extLst>
          </p:nvPr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  <p:sp>
        <p:nvSpPr>
          <p:cNvPr id="76" name="Line 5">
            <a:extLst>
              <a:ext uri="{FF2B5EF4-FFF2-40B4-BE49-F238E27FC236}">
                <a16:creationId xmlns:a16="http://schemas.microsoft.com/office/drawing/2014/main" id="{D38C013B-F86A-63B7-5878-04A42266D953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6737" y="1768522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Line 6">
            <a:extLst>
              <a:ext uri="{FF2B5EF4-FFF2-40B4-BE49-F238E27FC236}">
                <a16:creationId xmlns:a16="http://schemas.microsoft.com/office/drawing/2014/main" id="{750509B7-2B4F-C05A-B998-49B02635CAD9}"/>
              </a:ext>
            </a:extLst>
          </p:cNvPr>
          <p:cNvSpPr>
            <a:spLocks noChangeShapeType="1"/>
          </p:cNvSpPr>
          <p:nvPr/>
        </p:nvSpPr>
        <p:spPr bwMode="auto">
          <a:xfrm>
            <a:off x="5837262" y="1768522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Line 7">
            <a:extLst>
              <a:ext uri="{FF2B5EF4-FFF2-40B4-BE49-F238E27FC236}">
                <a16:creationId xmlns:a16="http://schemas.microsoft.com/office/drawing/2014/main" id="{24F1E953-C0D5-9FFB-5638-BB5C8784C29F}"/>
              </a:ext>
            </a:extLst>
          </p:cNvPr>
          <p:cNvSpPr>
            <a:spLocks noChangeShapeType="1"/>
          </p:cNvSpPr>
          <p:nvPr/>
        </p:nvSpPr>
        <p:spPr bwMode="auto">
          <a:xfrm>
            <a:off x="6205562" y="1768522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Line 8">
            <a:extLst>
              <a:ext uri="{FF2B5EF4-FFF2-40B4-BE49-F238E27FC236}">
                <a16:creationId xmlns:a16="http://schemas.microsoft.com/office/drawing/2014/main" id="{D6313623-043E-6FA7-F4BD-BD261320D1D3}"/>
              </a:ext>
            </a:extLst>
          </p:cNvPr>
          <p:cNvSpPr>
            <a:spLocks noChangeShapeType="1"/>
          </p:cNvSpPr>
          <p:nvPr/>
        </p:nvSpPr>
        <p:spPr bwMode="auto">
          <a:xfrm>
            <a:off x="6575449" y="1768522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Line 9">
            <a:extLst>
              <a:ext uri="{FF2B5EF4-FFF2-40B4-BE49-F238E27FC236}">
                <a16:creationId xmlns:a16="http://schemas.microsoft.com/office/drawing/2014/main" id="{9A9A1041-A9BF-0B61-9F45-3E05C045718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387" y="2144759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Line 10">
            <a:extLst>
              <a:ext uri="{FF2B5EF4-FFF2-40B4-BE49-F238E27FC236}">
                <a16:creationId xmlns:a16="http://schemas.microsoft.com/office/drawing/2014/main" id="{8AFE50D3-E782-31CA-F1EA-9F941D5B9BC0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387" y="2516234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Line 11">
            <a:extLst>
              <a:ext uri="{FF2B5EF4-FFF2-40B4-BE49-F238E27FC236}">
                <a16:creationId xmlns:a16="http://schemas.microsoft.com/office/drawing/2014/main" id="{B72C0F75-9368-2F04-139F-429921A2BF17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387" y="2887709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Line 12">
            <a:extLst>
              <a:ext uri="{FF2B5EF4-FFF2-40B4-BE49-F238E27FC236}">
                <a16:creationId xmlns:a16="http://schemas.microsoft.com/office/drawing/2014/main" id="{5307B061-C15F-1990-7E84-A525841D562D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387" y="3257597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Line 13">
            <a:extLst>
              <a:ext uri="{FF2B5EF4-FFF2-40B4-BE49-F238E27FC236}">
                <a16:creationId xmlns:a16="http://schemas.microsoft.com/office/drawing/2014/main" id="{6F247793-78A3-94BB-E7C0-0E5D2B844F5E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387" y="3629072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Line 14">
            <a:extLst>
              <a:ext uri="{FF2B5EF4-FFF2-40B4-BE49-F238E27FC236}">
                <a16:creationId xmlns:a16="http://schemas.microsoft.com/office/drawing/2014/main" id="{2380E51F-20A4-FB16-5DC6-F026A9370C6F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387" y="4000547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Line 15">
            <a:extLst>
              <a:ext uri="{FF2B5EF4-FFF2-40B4-BE49-F238E27FC236}">
                <a16:creationId xmlns:a16="http://schemas.microsoft.com/office/drawing/2014/main" id="{2923C40E-6763-9DE3-C343-52014DE8B282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387" y="4372022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Line 16">
            <a:extLst>
              <a:ext uri="{FF2B5EF4-FFF2-40B4-BE49-F238E27FC236}">
                <a16:creationId xmlns:a16="http://schemas.microsoft.com/office/drawing/2014/main" id="{4741B7C2-C2B0-05B9-2AFC-AB6386229EF1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387" y="4741909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Line 17">
            <a:extLst>
              <a:ext uri="{FF2B5EF4-FFF2-40B4-BE49-F238E27FC236}">
                <a16:creationId xmlns:a16="http://schemas.microsoft.com/office/drawing/2014/main" id="{1B379F60-F529-FB79-DF51-3AEC8CCF37C6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387" y="5113384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Line 18">
            <a:extLst>
              <a:ext uri="{FF2B5EF4-FFF2-40B4-BE49-F238E27FC236}">
                <a16:creationId xmlns:a16="http://schemas.microsoft.com/office/drawing/2014/main" id="{BB16F80B-EAFE-DEE3-3073-937055B154CD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387" y="1774872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Line 19">
            <a:extLst>
              <a:ext uri="{FF2B5EF4-FFF2-40B4-BE49-F238E27FC236}">
                <a16:creationId xmlns:a16="http://schemas.microsoft.com/office/drawing/2014/main" id="{73A912BA-2CC6-3B27-97EC-EEF9796A374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0387" y="5484859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Rectangle 20">
            <a:extLst>
              <a:ext uri="{FF2B5EF4-FFF2-40B4-BE49-F238E27FC236}">
                <a16:creationId xmlns:a16="http://schemas.microsoft.com/office/drawing/2014/main" id="{F1D139E9-A92C-A177-0EB7-ACF8CED70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24" y="1819322"/>
            <a:ext cx="2889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2" name="Rectangle 21">
            <a:extLst>
              <a:ext uri="{FF2B5EF4-FFF2-40B4-BE49-F238E27FC236}">
                <a16:creationId xmlns:a16="http://schemas.microsoft.com/office/drawing/2014/main" id="{2BE8FA07-C6BF-F0F9-1B66-5964D3657F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8812" y="1819322"/>
            <a:ext cx="257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3" name="Rectangle 22">
            <a:extLst>
              <a:ext uri="{FF2B5EF4-FFF2-40B4-BE49-F238E27FC236}">
                <a16:creationId xmlns:a16="http://schemas.microsoft.com/office/drawing/2014/main" id="{35226ED4-2FB5-70C2-BA50-CD5D29BDCD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24" y="1819322"/>
            <a:ext cx="5334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4" name="Rectangle 23">
            <a:extLst>
              <a:ext uri="{FF2B5EF4-FFF2-40B4-BE49-F238E27FC236}">
                <a16:creationId xmlns:a16="http://schemas.microsoft.com/office/drawing/2014/main" id="{F3FE0368-82EB-62C6-4312-3423C21933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24" y="2190797"/>
            <a:ext cx="28892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5" name="Rectangle 24">
            <a:extLst>
              <a:ext uri="{FF2B5EF4-FFF2-40B4-BE49-F238E27FC236}">
                <a16:creationId xmlns:a16="http://schemas.microsoft.com/office/drawing/2014/main" id="{DA6C9D46-6B8F-1672-1035-668AD3709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8812" y="2190797"/>
            <a:ext cx="2571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6" name="Rectangle 25">
            <a:extLst>
              <a:ext uri="{FF2B5EF4-FFF2-40B4-BE49-F238E27FC236}">
                <a16:creationId xmlns:a16="http://schemas.microsoft.com/office/drawing/2014/main" id="{19227868-CE7D-F415-3007-3F04895425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24" y="2190797"/>
            <a:ext cx="3841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7" name="Rectangle 26">
            <a:extLst>
              <a:ext uri="{FF2B5EF4-FFF2-40B4-BE49-F238E27FC236}">
                <a16:creationId xmlns:a16="http://schemas.microsoft.com/office/drawing/2014/main" id="{C1CDE721-6A16-4E4F-E429-EAE23A882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9087" y="2560684"/>
            <a:ext cx="273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8" name="Rectangle 27">
            <a:extLst>
              <a:ext uri="{FF2B5EF4-FFF2-40B4-BE49-F238E27FC236}">
                <a16:creationId xmlns:a16="http://schemas.microsoft.com/office/drawing/2014/main" id="{F0274A8E-9F4D-835B-E2E6-CC30CE4D8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8812" y="2560684"/>
            <a:ext cx="257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9" name="Rectangle 28">
            <a:extLst>
              <a:ext uri="{FF2B5EF4-FFF2-40B4-BE49-F238E27FC236}">
                <a16:creationId xmlns:a16="http://schemas.microsoft.com/office/drawing/2014/main" id="{1A791350-1384-9D68-21A8-4C977FDEA7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9337" y="2560684"/>
            <a:ext cx="2365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0" name="Rectangle 29">
            <a:extLst>
              <a:ext uri="{FF2B5EF4-FFF2-40B4-BE49-F238E27FC236}">
                <a16:creationId xmlns:a16="http://schemas.microsoft.com/office/drawing/2014/main" id="{2D5499EA-72C8-CE5E-13AC-82BE8A7D51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24" y="2560684"/>
            <a:ext cx="5334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1" name="Rectangle 30">
            <a:extLst>
              <a:ext uri="{FF2B5EF4-FFF2-40B4-BE49-F238E27FC236}">
                <a16:creationId xmlns:a16="http://schemas.microsoft.com/office/drawing/2014/main" id="{20421FB4-EA45-A218-6659-4FFD1D46A9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9087" y="2932159"/>
            <a:ext cx="273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2" name="Rectangle 31">
            <a:extLst>
              <a:ext uri="{FF2B5EF4-FFF2-40B4-BE49-F238E27FC236}">
                <a16:creationId xmlns:a16="http://schemas.microsoft.com/office/drawing/2014/main" id="{ABB77801-9DF6-1386-BEED-F1AFBB1DA2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8812" y="2932159"/>
            <a:ext cx="257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3" name="Rectangle 32">
            <a:extLst>
              <a:ext uri="{FF2B5EF4-FFF2-40B4-BE49-F238E27FC236}">
                <a16:creationId xmlns:a16="http://schemas.microsoft.com/office/drawing/2014/main" id="{73E3B032-440A-0520-C3CB-4B095EAB8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9337" y="2932159"/>
            <a:ext cx="2365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" name="Rectangle 33">
            <a:extLst>
              <a:ext uri="{FF2B5EF4-FFF2-40B4-BE49-F238E27FC236}">
                <a16:creationId xmlns:a16="http://schemas.microsoft.com/office/drawing/2014/main" id="{702A7A25-AF2D-AAD4-458D-8C4393D97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24" y="2932159"/>
            <a:ext cx="384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5" name="Rectangle 34">
            <a:extLst>
              <a:ext uri="{FF2B5EF4-FFF2-40B4-BE49-F238E27FC236}">
                <a16:creationId xmlns:a16="http://schemas.microsoft.com/office/drawing/2014/main" id="{EBE0CEAA-FEAD-0483-352A-21DDFA4DE3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9087" y="3303634"/>
            <a:ext cx="27305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6" name="Rectangle 35">
            <a:extLst>
              <a:ext uri="{FF2B5EF4-FFF2-40B4-BE49-F238E27FC236}">
                <a16:creationId xmlns:a16="http://schemas.microsoft.com/office/drawing/2014/main" id="{DB234712-3AEC-144A-5B2B-B59402D5E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8812" y="3303634"/>
            <a:ext cx="2571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7" name="Rectangle 36">
            <a:extLst>
              <a:ext uri="{FF2B5EF4-FFF2-40B4-BE49-F238E27FC236}">
                <a16:creationId xmlns:a16="http://schemas.microsoft.com/office/drawing/2014/main" id="{75834E60-4970-328F-B26E-C5B1E01539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9337" y="3303634"/>
            <a:ext cx="23653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8" name="Rectangle 37">
            <a:extLst>
              <a:ext uri="{FF2B5EF4-FFF2-40B4-BE49-F238E27FC236}">
                <a16:creationId xmlns:a16="http://schemas.microsoft.com/office/drawing/2014/main" id="{87896AED-DF98-D9D9-B67E-F447B58A29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7637" y="3303634"/>
            <a:ext cx="2397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9" name="Rectangle 38">
            <a:extLst>
              <a:ext uri="{FF2B5EF4-FFF2-40B4-BE49-F238E27FC236}">
                <a16:creationId xmlns:a16="http://schemas.microsoft.com/office/drawing/2014/main" id="{E5332ADF-D930-4A22-B698-0D09DA3849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24" y="3303634"/>
            <a:ext cx="53340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0" name="Rectangle 39">
            <a:extLst>
              <a:ext uri="{FF2B5EF4-FFF2-40B4-BE49-F238E27FC236}">
                <a16:creationId xmlns:a16="http://schemas.microsoft.com/office/drawing/2014/main" id="{6241D932-DA0C-9C5F-AEAB-F7C1E1DF4C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2262" y="3675109"/>
            <a:ext cx="2698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1" name="Rectangle 40">
            <a:extLst>
              <a:ext uri="{FF2B5EF4-FFF2-40B4-BE49-F238E27FC236}">
                <a16:creationId xmlns:a16="http://schemas.microsoft.com/office/drawing/2014/main" id="{CA526A3C-39B9-0003-4967-0253BE0509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8812" y="3675109"/>
            <a:ext cx="2397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2" name="Rectangle 41">
            <a:extLst>
              <a:ext uri="{FF2B5EF4-FFF2-40B4-BE49-F238E27FC236}">
                <a16:creationId xmlns:a16="http://schemas.microsoft.com/office/drawing/2014/main" id="{255E09DE-16C1-4625-6497-02449796F2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9337" y="3675109"/>
            <a:ext cx="23653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3" name="Rectangle 42">
            <a:extLst>
              <a:ext uri="{FF2B5EF4-FFF2-40B4-BE49-F238E27FC236}">
                <a16:creationId xmlns:a16="http://schemas.microsoft.com/office/drawing/2014/main" id="{57604523-B92C-F579-7BD8-E690961EAF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7637" y="3675109"/>
            <a:ext cx="2397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4" name="Rectangle 43">
            <a:extLst>
              <a:ext uri="{FF2B5EF4-FFF2-40B4-BE49-F238E27FC236}">
                <a16:creationId xmlns:a16="http://schemas.microsoft.com/office/drawing/2014/main" id="{1709E2AA-A302-C326-CAE3-02CF11B617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24" y="3675109"/>
            <a:ext cx="53340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44">
            <a:extLst>
              <a:ext uri="{FF2B5EF4-FFF2-40B4-BE49-F238E27FC236}">
                <a16:creationId xmlns:a16="http://schemas.microsoft.com/office/drawing/2014/main" id="{F099EE7C-E569-3A01-9547-EA8E1E55E9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9087" y="4044997"/>
            <a:ext cx="273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6" name="Rectangle 45">
            <a:extLst>
              <a:ext uri="{FF2B5EF4-FFF2-40B4-BE49-F238E27FC236}">
                <a16:creationId xmlns:a16="http://schemas.microsoft.com/office/drawing/2014/main" id="{9E09C805-2650-3E0B-F31A-5781D7F3C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8812" y="4044997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7" name="Rectangle 46">
            <a:extLst>
              <a:ext uri="{FF2B5EF4-FFF2-40B4-BE49-F238E27FC236}">
                <a16:creationId xmlns:a16="http://schemas.microsoft.com/office/drawing/2014/main" id="{3C32F4EC-CF78-BBBA-9F90-C8BA474B01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9337" y="4044997"/>
            <a:ext cx="2365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8" name="Rectangle 47">
            <a:extLst>
              <a:ext uri="{FF2B5EF4-FFF2-40B4-BE49-F238E27FC236}">
                <a16:creationId xmlns:a16="http://schemas.microsoft.com/office/drawing/2014/main" id="{1E8E4EEA-1F07-628C-84A7-612AF69AE3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7637" y="4044997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9" name="Rectangle 48">
            <a:extLst>
              <a:ext uri="{FF2B5EF4-FFF2-40B4-BE49-F238E27FC236}">
                <a16:creationId xmlns:a16="http://schemas.microsoft.com/office/drawing/2014/main" id="{3B02946C-F462-AE5C-DEA6-8D535F74E9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24" y="4044997"/>
            <a:ext cx="384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0" name="Rectangle 49">
            <a:extLst>
              <a:ext uri="{FF2B5EF4-FFF2-40B4-BE49-F238E27FC236}">
                <a16:creationId xmlns:a16="http://schemas.microsoft.com/office/drawing/2014/main" id="{2896EEBE-0878-0A86-5D04-16356EB3C8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24" y="4416472"/>
            <a:ext cx="2889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1" name="Rectangle 50">
            <a:extLst>
              <a:ext uri="{FF2B5EF4-FFF2-40B4-BE49-F238E27FC236}">
                <a16:creationId xmlns:a16="http://schemas.microsoft.com/office/drawing/2014/main" id="{75FCC457-FE4D-9A51-F324-4681351C66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8812" y="4416472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2" name="Rectangle 51">
            <a:extLst>
              <a:ext uri="{FF2B5EF4-FFF2-40B4-BE49-F238E27FC236}">
                <a16:creationId xmlns:a16="http://schemas.microsoft.com/office/drawing/2014/main" id="{3935763B-B7E8-5E23-9F9C-F1E4850D3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9337" y="4416472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3" name="Rectangle 52">
            <a:extLst>
              <a:ext uri="{FF2B5EF4-FFF2-40B4-BE49-F238E27FC236}">
                <a16:creationId xmlns:a16="http://schemas.microsoft.com/office/drawing/2014/main" id="{B9636E46-CFBA-FB2F-F247-784476F0BD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7637" y="4416472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4" name="Rectangle 53">
            <a:extLst>
              <a:ext uri="{FF2B5EF4-FFF2-40B4-BE49-F238E27FC236}">
                <a16:creationId xmlns:a16="http://schemas.microsoft.com/office/drawing/2014/main" id="{D1799CAB-F6FC-27F5-E196-C80C26910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24" y="4416472"/>
            <a:ext cx="5334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5" name="Rectangle 54">
            <a:extLst>
              <a:ext uri="{FF2B5EF4-FFF2-40B4-BE49-F238E27FC236}">
                <a16:creationId xmlns:a16="http://schemas.microsoft.com/office/drawing/2014/main" id="{57A519E9-37EC-4A2D-0AB1-ED5FB2348F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9087" y="4787947"/>
            <a:ext cx="27305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6" name="Rectangle 55">
            <a:extLst>
              <a:ext uri="{FF2B5EF4-FFF2-40B4-BE49-F238E27FC236}">
                <a16:creationId xmlns:a16="http://schemas.microsoft.com/office/drawing/2014/main" id="{0E45F1FA-BFCD-64B8-B48B-AFF32EB465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8812" y="4787947"/>
            <a:ext cx="2397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7" name="Rectangle 56">
            <a:extLst>
              <a:ext uri="{FF2B5EF4-FFF2-40B4-BE49-F238E27FC236}">
                <a16:creationId xmlns:a16="http://schemas.microsoft.com/office/drawing/2014/main" id="{D2AB95F7-0E56-4F5E-0FBF-C00D2517F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9337" y="4787947"/>
            <a:ext cx="25876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8" name="Rectangle 57">
            <a:extLst>
              <a:ext uri="{FF2B5EF4-FFF2-40B4-BE49-F238E27FC236}">
                <a16:creationId xmlns:a16="http://schemas.microsoft.com/office/drawing/2014/main" id="{B5D053E4-1FC5-31C5-A018-1FF07B7C07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7637" y="4787947"/>
            <a:ext cx="23653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9" name="Rectangle 58">
            <a:extLst>
              <a:ext uri="{FF2B5EF4-FFF2-40B4-BE49-F238E27FC236}">
                <a16:creationId xmlns:a16="http://schemas.microsoft.com/office/drawing/2014/main" id="{E264E70C-9A07-56B5-43F7-2D333C3B02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24" y="4787947"/>
            <a:ext cx="53340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0" name="Rectangle 59">
            <a:extLst>
              <a:ext uri="{FF2B5EF4-FFF2-40B4-BE49-F238E27FC236}">
                <a16:creationId xmlns:a16="http://schemas.microsoft.com/office/drawing/2014/main" id="{C0B19870-461B-4E31-BAE2-50C9E70B95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24" y="5157834"/>
            <a:ext cx="2889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1" name="Rectangle 60">
            <a:extLst>
              <a:ext uri="{FF2B5EF4-FFF2-40B4-BE49-F238E27FC236}">
                <a16:creationId xmlns:a16="http://schemas.microsoft.com/office/drawing/2014/main" id="{A4ED62BB-A805-B337-BFEE-A718CBF09A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8812" y="5157834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2" name="Rectangle 61">
            <a:extLst>
              <a:ext uri="{FF2B5EF4-FFF2-40B4-BE49-F238E27FC236}">
                <a16:creationId xmlns:a16="http://schemas.microsoft.com/office/drawing/2014/main" id="{13466E64-CA5C-0EFE-9259-1FD890FD90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9337" y="5157834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3" name="Rectangle 62">
            <a:extLst>
              <a:ext uri="{FF2B5EF4-FFF2-40B4-BE49-F238E27FC236}">
                <a16:creationId xmlns:a16="http://schemas.microsoft.com/office/drawing/2014/main" id="{08852325-3DB6-4835-C88B-214382511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7637" y="5157834"/>
            <a:ext cx="23653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4" name="Rectangle 63">
            <a:extLst>
              <a:ext uri="{FF2B5EF4-FFF2-40B4-BE49-F238E27FC236}">
                <a16:creationId xmlns:a16="http://schemas.microsoft.com/office/drawing/2014/main" id="{E994F2CF-5188-2121-A4D1-862E191FF9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24" y="5157834"/>
            <a:ext cx="384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EAAADD3-E08D-2CDD-96F6-C9A4AFF52B5A}"/>
              </a:ext>
            </a:extLst>
          </p:cNvPr>
          <p:cNvSpPr txBox="1"/>
          <p:nvPr/>
        </p:nvSpPr>
        <p:spPr>
          <a:xfrm>
            <a:off x="3157611" y="5707915"/>
            <a:ext cx="5872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FIFO, which pages do we replace?</a:t>
            </a:r>
          </a:p>
        </p:txBody>
      </p:sp>
    </p:spTree>
    <p:extLst>
      <p:ext uri="{BB962C8B-B14F-4D97-AF65-F5344CB8AC3E}">
        <p14:creationId xmlns:p14="http://schemas.microsoft.com/office/powerpoint/2010/main" val="206444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112" grpId="0"/>
      <p:bldP spid="113" grpId="0"/>
      <p:bldP spid="114" grpId="0"/>
      <p:bldP spid="116" grpId="0"/>
      <p:bldP spid="117" grpId="0"/>
      <p:bldP spid="118" grpId="0"/>
      <p:bldP spid="119" grpId="0"/>
      <p:bldP spid="121" grpId="0"/>
      <p:bldP spid="122" grpId="0"/>
      <p:bldP spid="123" grpId="0"/>
      <p:bldP spid="124" grpId="0"/>
      <p:bldP spid="126" grpId="0"/>
      <p:bldP spid="127" grpId="0"/>
      <p:bldP spid="128" grpId="0"/>
      <p:bldP spid="129" grpId="0"/>
      <p:bldP spid="131" grpId="0"/>
      <p:bldP spid="132" grpId="0"/>
      <p:bldP spid="133" grpId="0"/>
      <p:bldP spid="134" grpId="0"/>
      <p:bldP spid="13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/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/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  <p:sp>
        <p:nvSpPr>
          <p:cNvPr id="76" name="Line 5">
            <a:extLst>
              <a:ext uri="{FF2B5EF4-FFF2-40B4-BE49-F238E27FC236}">
                <a16:creationId xmlns:a16="http://schemas.microsoft.com/office/drawing/2014/main" id="{95B1DB08-C709-755D-5608-FBD3971D8E3E}"/>
              </a:ext>
            </a:extLst>
          </p:cNvPr>
          <p:cNvSpPr>
            <a:spLocks noChangeShapeType="1"/>
          </p:cNvSpPr>
          <p:nvPr/>
        </p:nvSpPr>
        <p:spPr bwMode="auto">
          <a:xfrm>
            <a:off x="8623825" y="1782300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Line 6">
            <a:extLst>
              <a:ext uri="{FF2B5EF4-FFF2-40B4-BE49-F238E27FC236}">
                <a16:creationId xmlns:a16="http://schemas.microsoft.com/office/drawing/2014/main" id="{AC06E912-3E59-3C81-4682-371A83D51358}"/>
              </a:ext>
            </a:extLst>
          </p:cNvPr>
          <p:cNvSpPr>
            <a:spLocks noChangeShapeType="1"/>
          </p:cNvSpPr>
          <p:nvPr/>
        </p:nvSpPr>
        <p:spPr bwMode="auto">
          <a:xfrm>
            <a:off x="9014350" y="1782300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Line 7">
            <a:extLst>
              <a:ext uri="{FF2B5EF4-FFF2-40B4-BE49-F238E27FC236}">
                <a16:creationId xmlns:a16="http://schemas.microsoft.com/office/drawing/2014/main" id="{84722AA2-A9B0-17A7-F2A2-05FEE590C04B}"/>
              </a:ext>
            </a:extLst>
          </p:cNvPr>
          <p:cNvSpPr>
            <a:spLocks noChangeShapeType="1"/>
          </p:cNvSpPr>
          <p:nvPr/>
        </p:nvSpPr>
        <p:spPr bwMode="auto">
          <a:xfrm>
            <a:off x="9382650" y="1782300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Line 8">
            <a:extLst>
              <a:ext uri="{FF2B5EF4-FFF2-40B4-BE49-F238E27FC236}">
                <a16:creationId xmlns:a16="http://schemas.microsoft.com/office/drawing/2014/main" id="{6F2F0791-A3A8-40C7-4846-E56B222A389F}"/>
              </a:ext>
            </a:extLst>
          </p:cNvPr>
          <p:cNvSpPr>
            <a:spLocks noChangeShapeType="1"/>
          </p:cNvSpPr>
          <p:nvPr/>
        </p:nvSpPr>
        <p:spPr bwMode="auto">
          <a:xfrm>
            <a:off x="9750950" y="1782300"/>
            <a:ext cx="0" cy="3722688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Line 9">
            <a:extLst>
              <a:ext uri="{FF2B5EF4-FFF2-40B4-BE49-F238E27FC236}">
                <a16:creationId xmlns:a16="http://schemas.microsoft.com/office/drawing/2014/main" id="{ECC387A5-0443-CE60-1324-FA2192020344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7475" y="2158537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Line 10">
            <a:extLst>
              <a:ext uri="{FF2B5EF4-FFF2-40B4-BE49-F238E27FC236}">
                <a16:creationId xmlns:a16="http://schemas.microsoft.com/office/drawing/2014/main" id="{2B20243A-FC84-5953-8FB4-ED14563DABB4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7475" y="2530012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Line 11">
            <a:extLst>
              <a:ext uri="{FF2B5EF4-FFF2-40B4-BE49-F238E27FC236}">
                <a16:creationId xmlns:a16="http://schemas.microsoft.com/office/drawing/2014/main" id="{0FE97808-7A78-14B5-A5A2-58552B6FE770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7475" y="2901487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Line 12">
            <a:extLst>
              <a:ext uri="{FF2B5EF4-FFF2-40B4-BE49-F238E27FC236}">
                <a16:creationId xmlns:a16="http://schemas.microsoft.com/office/drawing/2014/main" id="{840F5A85-362B-289A-A4BC-FD48FA45F461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7475" y="3271375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Line 13">
            <a:extLst>
              <a:ext uri="{FF2B5EF4-FFF2-40B4-BE49-F238E27FC236}">
                <a16:creationId xmlns:a16="http://schemas.microsoft.com/office/drawing/2014/main" id="{F4D927CC-34AF-68D3-DEED-2F37DC7A21E9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7475" y="3642850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Line 14">
            <a:extLst>
              <a:ext uri="{FF2B5EF4-FFF2-40B4-BE49-F238E27FC236}">
                <a16:creationId xmlns:a16="http://schemas.microsoft.com/office/drawing/2014/main" id="{FBAE320A-B417-3ED5-C981-30982A92D412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7475" y="4014325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Line 15">
            <a:extLst>
              <a:ext uri="{FF2B5EF4-FFF2-40B4-BE49-F238E27FC236}">
                <a16:creationId xmlns:a16="http://schemas.microsoft.com/office/drawing/2014/main" id="{F310A9A1-96FF-748B-2349-2965355BDB54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7475" y="4385800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Line 16">
            <a:extLst>
              <a:ext uri="{FF2B5EF4-FFF2-40B4-BE49-F238E27FC236}">
                <a16:creationId xmlns:a16="http://schemas.microsoft.com/office/drawing/2014/main" id="{0F540FDC-FC3D-B850-3C2C-CB9197E39BF6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7475" y="4755687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Line 17">
            <a:extLst>
              <a:ext uri="{FF2B5EF4-FFF2-40B4-BE49-F238E27FC236}">
                <a16:creationId xmlns:a16="http://schemas.microsoft.com/office/drawing/2014/main" id="{EA9F272A-2AEF-5FA3-92CF-7D91E7228323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7475" y="5127162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Line 18">
            <a:extLst>
              <a:ext uri="{FF2B5EF4-FFF2-40B4-BE49-F238E27FC236}">
                <a16:creationId xmlns:a16="http://schemas.microsoft.com/office/drawing/2014/main" id="{EB61A12B-CA43-64CF-ECCD-58A6DC6AE1D3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7475" y="1788650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Line 19">
            <a:extLst>
              <a:ext uri="{FF2B5EF4-FFF2-40B4-BE49-F238E27FC236}">
                <a16:creationId xmlns:a16="http://schemas.microsoft.com/office/drawing/2014/main" id="{27EFEE11-B584-6748-808F-705B928D38FB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7475" y="5498637"/>
            <a:ext cx="1139825" cy="0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Rectangle 20">
            <a:extLst>
              <a:ext uri="{FF2B5EF4-FFF2-40B4-BE49-F238E27FC236}">
                <a16:creationId xmlns:a16="http://schemas.microsoft.com/office/drawing/2014/main" id="{3A7C9574-FE88-73E6-52DD-9239D15555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8713" y="1833100"/>
            <a:ext cx="2905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2" name="Rectangle 21">
            <a:extLst>
              <a:ext uri="{FF2B5EF4-FFF2-40B4-BE49-F238E27FC236}">
                <a16:creationId xmlns:a16="http://schemas.microsoft.com/office/drawing/2014/main" id="{9ADC68BA-2008-23A9-98C1-ED7D0FEB10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5900" y="1833100"/>
            <a:ext cx="257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3" name="Rectangle 22">
            <a:extLst>
              <a:ext uri="{FF2B5EF4-FFF2-40B4-BE49-F238E27FC236}">
                <a16:creationId xmlns:a16="http://schemas.microsoft.com/office/drawing/2014/main" id="{689803D3-0A8D-1F3A-728C-4A489F2BA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3025" y="1833100"/>
            <a:ext cx="5334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4" name="Rectangle 23">
            <a:extLst>
              <a:ext uri="{FF2B5EF4-FFF2-40B4-BE49-F238E27FC236}">
                <a16:creationId xmlns:a16="http://schemas.microsoft.com/office/drawing/2014/main" id="{2F53CE6D-1F1C-4688-7FEF-4C05034A7C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8713" y="2204575"/>
            <a:ext cx="2905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5" name="Rectangle 24">
            <a:extLst>
              <a:ext uri="{FF2B5EF4-FFF2-40B4-BE49-F238E27FC236}">
                <a16:creationId xmlns:a16="http://schemas.microsoft.com/office/drawing/2014/main" id="{55657E20-80E5-4A27-B423-B50507C41E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5900" y="2204575"/>
            <a:ext cx="2571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6" name="Rectangle 25">
            <a:extLst>
              <a:ext uri="{FF2B5EF4-FFF2-40B4-BE49-F238E27FC236}">
                <a16:creationId xmlns:a16="http://schemas.microsoft.com/office/drawing/2014/main" id="{43C158FB-68E3-F127-0537-FC329981DE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3025" y="2204575"/>
            <a:ext cx="3841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7" name="Rectangle 26">
            <a:extLst>
              <a:ext uri="{FF2B5EF4-FFF2-40B4-BE49-F238E27FC236}">
                <a16:creationId xmlns:a16="http://schemas.microsoft.com/office/drawing/2014/main" id="{B40E4B03-5337-E2BB-EE51-0CD4BED5D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175" y="2574462"/>
            <a:ext cx="273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8" name="Rectangle 27">
            <a:extLst>
              <a:ext uri="{FF2B5EF4-FFF2-40B4-BE49-F238E27FC236}">
                <a16:creationId xmlns:a16="http://schemas.microsoft.com/office/drawing/2014/main" id="{B8C7C5DE-6031-2F9D-31DB-B1D2E3D96B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5900" y="2574462"/>
            <a:ext cx="257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9" name="Rectangle 28">
            <a:extLst>
              <a:ext uri="{FF2B5EF4-FFF2-40B4-BE49-F238E27FC236}">
                <a16:creationId xmlns:a16="http://schemas.microsoft.com/office/drawing/2014/main" id="{8234C0AB-9FB4-E2FA-F463-89EF82E136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5" y="2574462"/>
            <a:ext cx="2381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0" name="Rectangle 29">
            <a:extLst>
              <a:ext uri="{FF2B5EF4-FFF2-40B4-BE49-F238E27FC236}">
                <a16:creationId xmlns:a16="http://schemas.microsoft.com/office/drawing/2014/main" id="{85634872-ABBA-E0A9-DB80-16DF8E4C3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3025" y="2574462"/>
            <a:ext cx="5334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1" name="Rectangle 30">
            <a:extLst>
              <a:ext uri="{FF2B5EF4-FFF2-40B4-BE49-F238E27FC236}">
                <a16:creationId xmlns:a16="http://schemas.microsoft.com/office/drawing/2014/main" id="{66E5C43E-7383-17C9-8C4A-56FEE02ED7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175" y="2945937"/>
            <a:ext cx="273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2" name="Rectangle 31">
            <a:extLst>
              <a:ext uri="{FF2B5EF4-FFF2-40B4-BE49-F238E27FC236}">
                <a16:creationId xmlns:a16="http://schemas.microsoft.com/office/drawing/2014/main" id="{7D300C0B-4B1A-78EA-FD40-53BA261863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5900" y="2945937"/>
            <a:ext cx="257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3" name="Rectangle 32">
            <a:extLst>
              <a:ext uri="{FF2B5EF4-FFF2-40B4-BE49-F238E27FC236}">
                <a16:creationId xmlns:a16="http://schemas.microsoft.com/office/drawing/2014/main" id="{ADD5C4D1-E2B3-17F0-B65C-C1C8E3F20D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5" y="2945937"/>
            <a:ext cx="2381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" name="Rectangle 33">
            <a:extLst>
              <a:ext uri="{FF2B5EF4-FFF2-40B4-BE49-F238E27FC236}">
                <a16:creationId xmlns:a16="http://schemas.microsoft.com/office/drawing/2014/main" id="{EB1C7B54-0F38-F2F9-3980-D02DB0A6EB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3025" y="2945937"/>
            <a:ext cx="384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5" name="Rectangle 34">
            <a:extLst>
              <a:ext uri="{FF2B5EF4-FFF2-40B4-BE49-F238E27FC236}">
                <a16:creationId xmlns:a16="http://schemas.microsoft.com/office/drawing/2014/main" id="{2F555208-7503-99CD-CFBE-3F05A25BFF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175" y="3317412"/>
            <a:ext cx="27305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6" name="Rectangle 35">
            <a:extLst>
              <a:ext uri="{FF2B5EF4-FFF2-40B4-BE49-F238E27FC236}">
                <a16:creationId xmlns:a16="http://schemas.microsoft.com/office/drawing/2014/main" id="{95737255-E1BA-8A69-D4D3-F44E88B60D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5900" y="3317412"/>
            <a:ext cx="2571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7" name="Rectangle 36">
            <a:extLst>
              <a:ext uri="{FF2B5EF4-FFF2-40B4-BE49-F238E27FC236}">
                <a16:creationId xmlns:a16="http://schemas.microsoft.com/office/drawing/2014/main" id="{A55D0CB7-7AED-70C8-645E-3566081C20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5" y="3317412"/>
            <a:ext cx="23812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8" name="Rectangle 37">
            <a:extLst>
              <a:ext uri="{FF2B5EF4-FFF2-40B4-BE49-F238E27FC236}">
                <a16:creationId xmlns:a16="http://schemas.microsoft.com/office/drawing/2014/main" id="{5FD82C06-3C93-7ABD-F785-2999DF989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4725" y="3317412"/>
            <a:ext cx="2397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9" name="Rectangle 38">
            <a:extLst>
              <a:ext uri="{FF2B5EF4-FFF2-40B4-BE49-F238E27FC236}">
                <a16:creationId xmlns:a16="http://schemas.microsoft.com/office/drawing/2014/main" id="{AEA36F13-FEDB-6AE6-26C6-B4D9CC6067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3025" y="3317412"/>
            <a:ext cx="53340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0" name="Rectangle 39">
            <a:extLst>
              <a:ext uri="{FF2B5EF4-FFF2-40B4-BE49-F238E27FC236}">
                <a16:creationId xmlns:a16="http://schemas.microsoft.com/office/drawing/2014/main" id="{2296D561-8A7F-85B6-D94E-1CBE9A1627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0938" y="3688887"/>
            <a:ext cx="2682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1" name="Rectangle 40">
            <a:extLst>
              <a:ext uri="{FF2B5EF4-FFF2-40B4-BE49-F238E27FC236}">
                <a16:creationId xmlns:a16="http://schemas.microsoft.com/office/drawing/2014/main" id="{B9BAAD84-E2FE-428F-F593-709BED17CD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5900" y="3688887"/>
            <a:ext cx="2397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2" name="Rectangle 41">
            <a:extLst>
              <a:ext uri="{FF2B5EF4-FFF2-40B4-BE49-F238E27FC236}">
                <a16:creationId xmlns:a16="http://schemas.microsoft.com/office/drawing/2014/main" id="{23524D55-6E1F-95D3-1713-8A5A620E97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5" y="3688887"/>
            <a:ext cx="23812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3" name="Rectangle 42">
            <a:extLst>
              <a:ext uri="{FF2B5EF4-FFF2-40B4-BE49-F238E27FC236}">
                <a16:creationId xmlns:a16="http://schemas.microsoft.com/office/drawing/2014/main" id="{74B2F3A7-1739-D12B-0B62-F864BFBC38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4725" y="3688887"/>
            <a:ext cx="2397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4" name="Rectangle 43">
            <a:extLst>
              <a:ext uri="{FF2B5EF4-FFF2-40B4-BE49-F238E27FC236}">
                <a16:creationId xmlns:a16="http://schemas.microsoft.com/office/drawing/2014/main" id="{6F820440-188E-6EFC-8297-551EA94FEC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3025" y="3688887"/>
            <a:ext cx="53340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5" name="Rectangle 44">
            <a:extLst>
              <a:ext uri="{FF2B5EF4-FFF2-40B4-BE49-F238E27FC236}">
                <a16:creationId xmlns:a16="http://schemas.microsoft.com/office/drawing/2014/main" id="{3AEA8FAC-ED30-F982-37C3-46B04CCDF3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175" y="4058775"/>
            <a:ext cx="273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6" name="Rectangle 45">
            <a:extLst>
              <a:ext uri="{FF2B5EF4-FFF2-40B4-BE49-F238E27FC236}">
                <a16:creationId xmlns:a16="http://schemas.microsoft.com/office/drawing/2014/main" id="{2E52C57C-E891-E783-F3A4-F90D06CC2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5900" y="4058775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7" name="Rectangle 46">
            <a:extLst>
              <a:ext uri="{FF2B5EF4-FFF2-40B4-BE49-F238E27FC236}">
                <a16:creationId xmlns:a16="http://schemas.microsoft.com/office/drawing/2014/main" id="{5E06AD58-B4AB-5180-04A2-21A9183F58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5" y="4058775"/>
            <a:ext cx="2381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8" name="Rectangle 47">
            <a:extLst>
              <a:ext uri="{FF2B5EF4-FFF2-40B4-BE49-F238E27FC236}">
                <a16:creationId xmlns:a16="http://schemas.microsoft.com/office/drawing/2014/main" id="{EFC42531-7DFC-30B3-68C1-5DE4D6E4AA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4725" y="4058775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A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9" name="Rectangle 48">
            <a:extLst>
              <a:ext uri="{FF2B5EF4-FFF2-40B4-BE49-F238E27FC236}">
                <a16:creationId xmlns:a16="http://schemas.microsoft.com/office/drawing/2014/main" id="{308F111F-8994-EB73-1F90-B0FE4BF6B9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3025" y="4058775"/>
            <a:ext cx="384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0" name="Rectangle 49">
            <a:extLst>
              <a:ext uri="{FF2B5EF4-FFF2-40B4-BE49-F238E27FC236}">
                <a16:creationId xmlns:a16="http://schemas.microsoft.com/office/drawing/2014/main" id="{675466CE-646F-C387-D5A2-7C875B4288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8713" y="4430250"/>
            <a:ext cx="2905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1" name="Rectangle 50">
            <a:extLst>
              <a:ext uri="{FF2B5EF4-FFF2-40B4-BE49-F238E27FC236}">
                <a16:creationId xmlns:a16="http://schemas.microsoft.com/office/drawing/2014/main" id="{F9395DF3-40E9-0E0F-1B1E-B4053EAD65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5900" y="4430250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2" name="Rectangle 51">
            <a:extLst>
              <a:ext uri="{FF2B5EF4-FFF2-40B4-BE49-F238E27FC236}">
                <a16:creationId xmlns:a16="http://schemas.microsoft.com/office/drawing/2014/main" id="{B4E0FBC0-3758-2F37-743A-60181FE647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5" y="4430250"/>
            <a:ext cx="2381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3" name="Rectangle 52">
            <a:extLst>
              <a:ext uri="{FF2B5EF4-FFF2-40B4-BE49-F238E27FC236}">
                <a16:creationId xmlns:a16="http://schemas.microsoft.com/office/drawing/2014/main" id="{54FD0509-D66D-C7B8-3963-E71003158E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4725" y="4430250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4" name="Rectangle 53">
            <a:extLst>
              <a:ext uri="{FF2B5EF4-FFF2-40B4-BE49-F238E27FC236}">
                <a16:creationId xmlns:a16="http://schemas.microsoft.com/office/drawing/2014/main" id="{B6543A5B-205D-3659-28E6-DC90DCC489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3025" y="4430250"/>
            <a:ext cx="5334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Miss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5" name="Rectangle 54">
            <a:extLst>
              <a:ext uri="{FF2B5EF4-FFF2-40B4-BE49-F238E27FC236}">
                <a16:creationId xmlns:a16="http://schemas.microsoft.com/office/drawing/2014/main" id="{5B3F32F8-25CC-F233-7A3A-192803E127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6175" y="4801725"/>
            <a:ext cx="273050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6" name="Rectangle 55">
            <a:extLst>
              <a:ext uri="{FF2B5EF4-FFF2-40B4-BE49-F238E27FC236}">
                <a16:creationId xmlns:a16="http://schemas.microsoft.com/office/drawing/2014/main" id="{042091E3-C6FE-2666-EDBA-B000082D21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5900" y="4801725"/>
            <a:ext cx="23971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7" name="Rectangle 56">
            <a:extLst>
              <a:ext uri="{FF2B5EF4-FFF2-40B4-BE49-F238E27FC236}">
                <a16:creationId xmlns:a16="http://schemas.microsoft.com/office/drawing/2014/main" id="{0671CD52-BDC0-6B30-4C44-AED1303A67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5" y="4801725"/>
            <a:ext cx="23812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8" name="Rectangle 57">
            <a:extLst>
              <a:ext uri="{FF2B5EF4-FFF2-40B4-BE49-F238E27FC236}">
                <a16:creationId xmlns:a16="http://schemas.microsoft.com/office/drawing/2014/main" id="{47EE2141-EE2D-BC7C-877C-685B76B66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4725" y="4801725"/>
            <a:ext cx="258763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9" name="Rectangle 58">
            <a:extLst>
              <a:ext uri="{FF2B5EF4-FFF2-40B4-BE49-F238E27FC236}">
                <a16:creationId xmlns:a16="http://schemas.microsoft.com/office/drawing/2014/main" id="{65EDB45F-90BF-979F-98CF-F14102AD3B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3025" y="4801725"/>
            <a:ext cx="384175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0" name="Rectangle 59">
            <a:extLst>
              <a:ext uri="{FF2B5EF4-FFF2-40B4-BE49-F238E27FC236}">
                <a16:creationId xmlns:a16="http://schemas.microsoft.com/office/drawing/2014/main" id="{1B3ACD67-5D8A-A0BB-E88D-DD5EE27B53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8713" y="5171612"/>
            <a:ext cx="2905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1" name="Rectangle 60">
            <a:extLst>
              <a:ext uri="{FF2B5EF4-FFF2-40B4-BE49-F238E27FC236}">
                <a16:creationId xmlns:a16="http://schemas.microsoft.com/office/drawing/2014/main" id="{8C9FD7AB-86AD-6ACD-8077-0164CF4CCF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5900" y="5171612"/>
            <a:ext cx="2397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2" name="Rectangle 61">
            <a:extLst>
              <a:ext uri="{FF2B5EF4-FFF2-40B4-BE49-F238E27FC236}">
                <a16:creationId xmlns:a16="http://schemas.microsoft.com/office/drawing/2014/main" id="{BCBE254F-7B93-F4A4-05D1-6E4B85DACB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5" y="5171612"/>
            <a:ext cx="2381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B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3" name="Rectangle 62">
            <a:extLst>
              <a:ext uri="{FF2B5EF4-FFF2-40B4-BE49-F238E27FC236}">
                <a16:creationId xmlns:a16="http://schemas.microsoft.com/office/drawing/2014/main" id="{FBF0DA64-8EDC-6C59-4C35-BF9CF1021D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4725" y="5171612"/>
            <a:ext cx="2587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D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4" name="Rectangle 63">
            <a:extLst>
              <a:ext uri="{FF2B5EF4-FFF2-40B4-BE49-F238E27FC236}">
                <a16:creationId xmlns:a16="http://schemas.microsoft.com/office/drawing/2014/main" id="{21F34341-AC2D-0639-14E9-D31D3D69A9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3025" y="5171612"/>
            <a:ext cx="3841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Hit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7B270D1-2FE5-8302-AE51-3573E79CE143}"/>
              </a:ext>
            </a:extLst>
          </p:cNvPr>
          <p:cNvSpPr txBox="1"/>
          <p:nvPr/>
        </p:nvSpPr>
        <p:spPr>
          <a:xfrm>
            <a:off x="3157611" y="5707915"/>
            <a:ext cx="5872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LRU, which pages do we replace?</a:t>
            </a:r>
          </a:p>
        </p:txBody>
      </p:sp>
    </p:spTree>
    <p:extLst>
      <p:ext uri="{BB962C8B-B14F-4D97-AF65-F5344CB8AC3E}">
        <p14:creationId xmlns:p14="http://schemas.microsoft.com/office/powerpoint/2010/main" val="2250305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112" grpId="0"/>
      <p:bldP spid="113" grpId="0"/>
      <p:bldP spid="114" grpId="0"/>
      <p:bldP spid="116" grpId="0"/>
      <p:bldP spid="117" grpId="0"/>
      <p:bldP spid="118" grpId="0"/>
      <p:bldP spid="119" grpId="0"/>
      <p:bldP spid="121" grpId="0"/>
      <p:bldP spid="122" grpId="0"/>
      <p:bldP spid="123" grpId="0"/>
      <p:bldP spid="124" grpId="0"/>
      <p:bldP spid="126" grpId="0"/>
      <p:bldP spid="127" grpId="0"/>
      <p:bldP spid="128" grpId="0"/>
      <p:bldP spid="129" grpId="0"/>
      <p:bldP spid="131" grpId="0"/>
      <p:bldP spid="132" grpId="0"/>
      <p:bldP spid="133" grpId="0"/>
      <p:bldP spid="134" grpId="0"/>
      <p:bldP spid="13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2A385-85D4-46B9-81E5-70D31A2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– simple replacement policies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DB303-79B4-48F0-91C9-BB3A1A809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36</a:t>
            </a:fld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BE20BDF-3A96-4F0F-8135-BE984EF98CF7}"/>
              </a:ext>
            </a:extLst>
          </p:cNvPr>
          <p:cNvGraphicFramePr>
            <a:graphicFrameLocks noGrp="1"/>
          </p:cNvGraphicFramePr>
          <p:nvPr/>
        </p:nvGraphicFramePr>
        <p:xfrm>
          <a:off x="176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75300423-856D-4821-9D40-E0E6C0E010F2}"/>
              </a:ext>
            </a:extLst>
          </p:cNvPr>
          <p:cNvGraphicFramePr>
            <a:graphicFrameLocks noGrp="1"/>
          </p:cNvGraphicFramePr>
          <p:nvPr/>
        </p:nvGraphicFramePr>
        <p:xfrm>
          <a:off x="4940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1A7DEAC4-231F-447B-9F0B-069CD593DE7A}"/>
              </a:ext>
            </a:extLst>
          </p:cNvPr>
          <p:cNvGraphicFramePr>
            <a:graphicFrameLocks noGrp="1"/>
          </p:cNvGraphicFramePr>
          <p:nvPr/>
        </p:nvGraphicFramePr>
        <p:xfrm>
          <a:off x="8115300" y="1790700"/>
          <a:ext cx="25527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93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7FD510-8616-4776-92D3-4B1D46491243}"/>
              </a:ext>
            </a:extLst>
          </p:cNvPr>
          <p:cNvCxnSpPr>
            <a:cxnSpLocks/>
          </p:cNvCxnSpPr>
          <p:nvPr/>
        </p:nvCxnSpPr>
        <p:spPr>
          <a:xfrm>
            <a:off x="1371600" y="3644900"/>
            <a:ext cx="0" cy="1638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2E9B51E-51B9-4894-8206-4EC37B0FB3BA}"/>
              </a:ext>
            </a:extLst>
          </p:cNvPr>
          <p:cNvSpPr txBox="1"/>
          <p:nvPr/>
        </p:nvSpPr>
        <p:spPr>
          <a:xfrm>
            <a:off x="607595" y="3975100"/>
            <a:ext cx="698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D692C0-37E2-4823-B2F0-860DAC21D793}"/>
              </a:ext>
            </a:extLst>
          </p:cNvPr>
          <p:cNvSpPr txBox="1"/>
          <p:nvPr/>
        </p:nvSpPr>
        <p:spPr>
          <a:xfrm>
            <a:off x="2235205" y="1421368"/>
            <a:ext cx="119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D8B8BE-CFF6-46D7-9522-21F4AA180671}"/>
              </a:ext>
            </a:extLst>
          </p:cNvPr>
          <p:cNvSpPr txBox="1"/>
          <p:nvPr/>
        </p:nvSpPr>
        <p:spPr>
          <a:xfrm>
            <a:off x="5435600" y="1421368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6C9543-C18F-401A-B45B-446594E7BBE0}"/>
              </a:ext>
            </a:extLst>
          </p:cNvPr>
          <p:cNvSpPr txBox="1"/>
          <p:nvPr/>
        </p:nvSpPr>
        <p:spPr>
          <a:xfrm>
            <a:off x="8610600" y="1419304"/>
            <a:ext cx="105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65E443-4E4A-4D7C-8144-91C494A392CD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970556" y="1799272"/>
            <a:ext cx="959844" cy="1438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6EA1164-6A6E-4965-8C9F-B97D8663A15D}"/>
              </a:ext>
            </a:extLst>
          </p:cNvPr>
          <p:cNvSpPr txBox="1"/>
          <p:nvPr/>
        </p:nvSpPr>
        <p:spPr>
          <a:xfrm>
            <a:off x="328206" y="1152941"/>
            <a:ext cx="1284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 Requested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91CFEA-6ACC-4D06-B81A-26B982BC97C6}"/>
              </a:ext>
            </a:extLst>
          </p:cNvPr>
          <p:cNvSpPr txBox="1"/>
          <p:nvPr/>
        </p:nvSpPr>
        <p:spPr>
          <a:xfrm>
            <a:off x="1765300" y="1049972"/>
            <a:ext cx="208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 rate = 40%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5BA29D-E633-4B5D-B4ED-583C487AA99F}"/>
              </a:ext>
            </a:extLst>
          </p:cNvPr>
          <p:cNvSpPr txBox="1"/>
          <p:nvPr/>
        </p:nvSpPr>
        <p:spPr>
          <a:xfrm>
            <a:off x="4940300" y="1099066"/>
            <a:ext cx="208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 rate = 60%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680A16-E2B6-45DD-B664-FF2CDBF6F9C3}"/>
              </a:ext>
            </a:extLst>
          </p:cNvPr>
          <p:cNvSpPr txBox="1"/>
          <p:nvPr/>
        </p:nvSpPr>
        <p:spPr>
          <a:xfrm>
            <a:off x="8115300" y="1099066"/>
            <a:ext cx="2082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 rate = 50%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6B0C65-11B0-ABC8-2BCB-0C78B1718AC0}"/>
              </a:ext>
            </a:extLst>
          </p:cNvPr>
          <p:cNvSpPr txBox="1"/>
          <p:nvPr/>
        </p:nvSpPr>
        <p:spPr>
          <a:xfrm>
            <a:off x="3157611" y="5707915"/>
            <a:ext cx="5872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each, what are the final miss rates?</a:t>
            </a:r>
          </a:p>
        </p:txBody>
      </p:sp>
    </p:spTree>
    <p:extLst>
      <p:ext uri="{BB962C8B-B14F-4D97-AF65-F5344CB8AC3E}">
        <p14:creationId xmlns:p14="http://schemas.microsoft.com/office/powerpoint/2010/main" val="343947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8" grpId="0"/>
      <p:bldP spid="1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AA3BCD-B58B-E632-FF3F-0291A702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Open Question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D0D16A-05D6-FC77-FA9F-85A9A6BC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Come up with a scenario where LRU does worse than FIFO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312AB3-D210-4085-1EFC-E9CF9E144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37</a:t>
            </a:fld>
            <a:endParaRPr lang="en-US"/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72F0BFB3-933C-6086-4295-5A888CB679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2553409"/>
              </p:ext>
            </p:extLst>
          </p:nvPr>
        </p:nvGraphicFramePr>
        <p:xfrm>
          <a:off x="4940300" y="1790700"/>
          <a:ext cx="25527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62087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AA3BCD-B58B-E632-FF3F-0291A702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Open Question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D0D16A-05D6-FC77-FA9F-85A9A6BC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Come up with a scenario where LRU does worse than FIFO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312AB3-D210-4085-1EFC-E9CF9E144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38</a:t>
            </a:fld>
            <a:endParaRPr lang="en-US"/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72F0BFB3-933C-6086-4295-5A888CB679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995092"/>
              </p:ext>
            </p:extLst>
          </p:nvPr>
        </p:nvGraphicFramePr>
        <p:xfrm>
          <a:off x="4940300" y="1790700"/>
          <a:ext cx="25527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?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702C8D9-A91E-1242-3492-EC6BF36227D5}"/>
              </a:ext>
            </a:extLst>
          </p:cNvPr>
          <p:cNvSpPr txBox="1"/>
          <p:nvPr/>
        </p:nvSpPr>
        <p:spPr>
          <a:xfrm>
            <a:off x="2197101" y="3483128"/>
            <a:ext cx="2743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Needs to start with a miss to evict something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A2EACBD-2CA9-1B6D-A1B4-56FDD2AE2670}"/>
              </a:ext>
            </a:extLst>
          </p:cNvPr>
          <p:cNvCxnSpPr/>
          <p:nvPr/>
        </p:nvCxnSpPr>
        <p:spPr>
          <a:xfrm>
            <a:off x="4745419" y="3815256"/>
            <a:ext cx="37837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63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AA3BCD-B58B-E632-FF3F-0291A702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Open Question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D0D16A-05D6-FC77-FA9F-85A9A6BC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Come up with a scenario where LRU does worse than FIFO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312AB3-D210-4085-1EFC-E9CF9E144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72F0BFB3-933C-6086-4295-5A888CB679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6951546"/>
              </p:ext>
            </p:extLst>
          </p:nvPr>
        </p:nvGraphicFramePr>
        <p:xfrm>
          <a:off x="4940300" y="1790700"/>
          <a:ext cx="25527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9BB30618-D37D-88A6-7FE0-326A0C82E223}"/>
              </a:ext>
            </a:extLst>
          </p:cNvPr>
          <p:cNvSpPr/>
          <p:nvPr/>
        </p:nvSpPr>
        <p:spPr>
          <a:xfrm>
            <a:off x="4798410" y="4067503"/>
            <a:ext cx="283779" cy="1060757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99EB80-D480-16C7-26E0-488E491939AB}"/>
              </a:ext>
            </a:extLst>
          </p:cNvPr>
          <p:cNvSpPr txBox="1"/>
          <p:nvPr/>
        </p:nvSpPr>
        <p:spPr>
          <a:xfrm>
            <a:off x="2853558" y="4274715"/>
            <a:ext cx="1734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 prior access pattern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BBA5C613-35F1-F3AB-03F6-0D82A3E68F25}"/>
              </a:ext>
            </a:extLst>
          </p:cNvPr>
          <p:cNvSpPr/>
          <p:nvPr/>
        </p:nvSpPr>
        <p:spPr>
          <a:xfrm>
            <a:off x="4798409" y="2567517"/>
            <a:ext cx="283779" cy="1060757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63DEB4-3413-1BDD-5C1B-108B614D2A77}"/>
              </a:ext>
            </a:extLst>
          </p:cNvPr>
          <p:cNvSpPr txBox="1"/>
          <p:nvPr/>
        </p:nvSpPr>
        <p:spPr>
          <a:xfrm>
            <a:off x="1655379" y="5517931"/>
            <a:ext cx="8639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LRU assumes you </a:t>
            </a:r>
            <a:r>
              <a:rPr lang="en-US" sz="2400" i="1" dirty="0"/>
              <a:t>won’t</a:t>
            </a:r>
            <a:r>
              <a:rPr lang="en-US" sz="2400" dirty="0"/>
              <a:t> use the least recent data.</a:t>
            </a:r>
            <a:br>
              <a:rPr lang="en-US" sz="2400" dirty="0"/>
            </a:br>
            <a:r>
              <a:rPr lang="en-US" sz="2400" dirty="0"/>
              <a:t>So patterns that </a:t>
            </a:r>
            <a:r>
              <a:rPr lang="en-US" sz="2400" i="1" dirty="0"/>
              <a:t>always</a:t>
            </a:r>
            <a:r>
              <a:rPr lang="en-US" sz="2400" dirty="0"/>
              <a:t> use the least recent data are BAD!</a:t>
            </a:r>
          </a:p>
        </p:txBody>
      </p:sp>
    </p:spTree>
    <p:extLst>
      <p:ext uri="{BB962C8B-B14F-4D97-AF65-F5344CB8AC3E}">
        <p14:creationId xmlns:p14="http://schemas.microsoft.com/office/powerpoint/2010/main" val="2815630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5e39d93ef4_0_659"/>
          <p:cNvSpPr/>
          <p:nvPr/>
        </p:nvSpPr>
        <p:spPr>
          <a:xfrm>
            <a:off x="4420750" y="3165025"/>
            <a:ext cx="1019700" cy="957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CPU</a:t>
            </a:r>
            <a:endParaRPr sz="2400"/>
          </a:p>
        </p:txBody>
      </p:sp>
      <p:sp>
        <p:nvSpPr>
          <p:cNvPr id="1084" name="Google Shape;1084;g5e39d93ef4_0_659"/>
          <p:cNvSpPr/>
          <p:nvPr/>
        </p:nvSpPr>
        <p:spPr>
          <a:xfrm>
            <a:off x="1808675" y="594575"/>
            <a:ext cx="1914900" cy="614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A</a:t>
            </a:r>
            <a:endParaRPr sz="2400"/>
          </a:p>
        </p:txBody>
      </p:sp>
      <p:sp>
        <p:nvSpPr>
          <p:cNvPr id="1085" name="Google Shape;1085;g5e39d93ef4_0_659"/>
          <p:cNvSpPr/>
          <p:nvPr/>
        </p:nvSpPr>
        <p:spPr>
          <a:xfrm>
            <a:off x="1808675" y="1360975"/>
            <a:ext cx="1914900" cy="614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cxnSp>
        <p:nvCxnSpPr>
          <p:cNvPr id="1086" name="Google Shape;1086;g5e39d93ef4_0_659"/>
          <p:cNvCxnSpPr>
            <a:stCxn id="1085" idx="3"/>
            <a:endCxn id="1083" idx="0"/>
          </p:cNvCxnSpPr>
          <p:nvPr/>
        </p:nvCxnSpPr>
        <p:spPr>
          <a:xfrm>
            <a:off x="3723575" y="1668025"/>
            <a:ext cx="1206900" cy="1497000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1107" name="Google Shape;1107;g5e39d93ef4_0_659"/>
          <p:cNvGraphicFramePr/>
          <p:nvPr/>
        </p:nvGraphicFramePr>
        <p:xfrm>
          <a:off x="1756650" y="2680075"/>
          <a:ext cx="2312250" cy="39390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70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VPN</a:t>
                      </a:r>
                      <a:endParaRPr sz="12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PPN</a:t>
                      </a:r>
                      <a:endParaRPr sz="12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Valid?</a:t>
                      </a:r>
                      <a:endParaRPr sz="12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2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1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1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X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2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X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3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6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1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4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X</a:t>
                      </a:r>
                      <a:endParaRPr sz="1400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3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5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X</a:t>
                      </a:r>
                      <a:endParaRPr sz="1400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6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X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0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7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4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1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6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8</a:t>
                      </a:r>
                      <a:endParaRPr sz="140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X</a:t>
                      </a:r>
                      <a:endParaRPr sz="1400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0</a:t>
                      </a:r>
                      <a:endParaRPr sz="1400" dirty="0"/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1A024CE-7733-4D0E-B285-3B9B5D19E397}"/>
              </a:ext>
            </a:extLst>
          </p:cNvPr>
          <p:cNvSpPr txBox="1"/>
          <p:nvPr/>
        </p:nvSpPr>
        <p:spPr>
          <a:xfrm>
            <a:off x="1756650" y="2381747"/>
            <a:ext cx="231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Process B Page Table</a:t>
            </a:r>
          </a:p>
        </p:txBody>
      </p:sp>
      <p:sp>
        <p:nvSpPr>
          <p:cNvPr id="39" name="Google Shape;1098;g5e39d93ef4_0_659">
            <a:extLst>
              <a:ext uri="{FF2B5EF4-FFF2-40B4-BE49-F238E27FC236}">
                <a16:creationId xmlns:a16="http://schemas.microsoft.com/office/drawing/2014/main" id="{BBCA76F7-7AA4-4602-9E4D-06BDC367B974}"/>
              </a:ext>
            </a:extLst>
          </p:cNvPr>
          <p:cNvSpPr/>
          <p:nvPr/>
        </p:nvSpPr>
        <p:spPr>
          <a:xfrm>
            <a:off x="6252695" y="682446"/>
            <a:ext cx="1725300" cy="5802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40" name="Google Shape;1067;g5e39d93ef4_0_628">
            <a:extLst>
              <a:ext uri="{FF2B5EF4-FFF2-40B4-BE49-F238E27FC236}">
                <a16:creationId xmlns:a16="http://schemas.microsoft.com/office/drawing/2014/main" id="{8DB2EB97-806F-4B34-BC01-602F326C3F1E}"/>
              </a:ext>
            </a:extLst>
          </p:cNvPr>
          <p:cNvSpPr txBox="1"/>
          <p:nvPr/>
        </p:nvSpPr>
        <p:spPr>
          <a:xfrm>
            <a:off x="6014920" y="4301"/>
            <a:ext cx="2129100" cy="18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Virtual Memory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(Process B Only!)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1068;g5e39d93ef4_0_628">
            <a:extLst>
              <a:ext uri="{FF2B5EF4-FFF2-40B4-BE49-F238E27FC236}">
                <a16:creationId xmlns:a16="http://schemas.microsoft.com/office/drawing/2014/main" id="{EF291C48-AF87-453F-9F34-20311E88943D}"/>
              </a:ext>
            </a:extLst>
          </p:cNvPr>
          <p:cNvSpPr txBox="1"/>
          <p:nvPr/>
        </p:nvSpPr>
        <p:spPr>
          <a:xfrm>
            <a:off x="8028970" y="682446"/>
            <a:ext cx="131100" cy="54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0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br>
              <a:rPr lang="en-US" sz="2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1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2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3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4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5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6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7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8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1069;g5e39d93ef4_0_628">
            <a:extLst>
              <a:ext uri="{FF2B5EF4-FFF2-40B4-BE49-F238E27FC236}">
                <a16:creationId xmlns:a16="http://schemas.microsoft.com/office/drawing/2014/main" id="{F5224327-159A-4B8F-8CBE-6EA3D2C33891}"/>
              </a:ext>
            </a:extLst>
          </p:cNvPr>
          <p:cNvSpPr/>
          <p:nvPr/>
        </p:nvSpPr>
        <p:spPr>
          <a:xfrm>
            <a:off x="6252695" y="682446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43" name="Google Shape;1070;g5e39d93ef4_0_628">
            <a:extLst>
              <a:ext uri="{FF2B5EF4-FFF2-40B4-BE49-F238E27FC236}">
                <a16:creationId xmlns:a16="http://schemas.microsoft.com/office/drawing/2014/main" id="{9871D1FE-9870-4349-AC25-AD86DDEF8571}"/>
              </a:ext>
            </a:extLst>
          </p:cNvPr>
          <p:cNvSpPr/>
          <p:nvPr/>
        </p:nvSpPr>
        <p:spPr>
          <a:xfrm>
            <a:off x="6252695" y="2693496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44" name="Google Shape;1071;g5e39d93ef4_0_628">
            <a:extLst>
              <a:ext uri="{FF2B5EF4-FFF2-40B4-BE49-F238E27FC236}">
                <a16:creationId xmlns:a16="http://schemas.microsoft.com/office/drawing/2014/main" id="{68CC4D92-BF28-4D89-A2B9-7B1630632621}"/>
              </a:ext>
            </a:extLst>
          </p:cNvPr>
          <p:cNvSpPr/>
          <p:nvPr/>
        </p:nvSpPr>
        <p:spPr>
          <a:xfrm>
            <a:off x="6252695" y="5274796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cxnSp>
        <p:nvCxnSpPr>
          <p:cNvPr id="45" name="Google Shape;1072;g5e39d93ef4_0_628">
            <a:extLst>
              <a:ext uri="{FF2B5EF4-FFF2-40B4-BE49-F238E27FC236}">
                <a16:creationId xmlns:a16="http://schemas.microsoft.com/office/drawing/2014/main" id="{0F6B85BF-6E65-4483-BBED-2689A6CD18F6}"/>
              </a:ext>
            </a:extLst>
          </p:cNvPr>
          <p:cNvCxnSpPr>
            <a:cxnSpLocks/>
            <a:stCxn id="43" idx="3"/>
            <a:endCxn id="50" idx="1"/>
          </p:cNvCxnSpPr>
          <p:nvPr/>
        </p:nvCxnSpPr>
        <p:spPr>
          <a:xfrm>
            <a:off x="7977995" y="3031746"/>
            <a:ext cx="1712970" cy="2417160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" name="Google Shape;1073;g5e39d93ef4_0_628">
            <a:extLst>
              <a:ext uri="{FF2B5EF4-FFF2-40B4-BE49-F238E27FC236}">
                <a16:creationId xmlns:a16="http://schemas.microsoft.com/office/drawing/2014/main" id="{5FDECD51-5010-47BE-A50B-0548F351C21A}"/>
              </a:ext>
            </a:extLst>
          </p:cNvPr>
          <p:cNvCxnSpPr>
            <a:cxnSpLocks/>
            <a:stCxn id="44" idx="3"/>
            <a:endCxn id="54" idx="1"/>
          </p:cNvCxnSpPr>
          <p:nvPr/>
        </p:nvCxnSpPr>
        <p:spPr>
          <a:xfrm flipV="1">
            <a:off x="7977995" y="4090506"/>
            <a:ext cx="1712970" cy="1522540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" name="Google Shape;1074;g5e39d93ef4_0_628">
            <a:extLst>
              <a:ext uri="{FF2B5EF4-FFF2-40B4-BE49-F238E27FC236}">
                <a16:creationId xmlns:a16="http://schemas.microsoft.com/office/drawing/2014/main" id="{7A8B871F-93D1-45B7-8308-8B454C80A8E6}"/>
              </a:ext>
            </a:extLst>
          </p:cNvPr>
          <p:cNvCxnSpPr>
            <a:cxnSpLocks/>
            <a:stCxn id="42" idx="3"/>
            <a:endCxn id="53" idx="1"/>
          </p:cNvCxnSpPr>
          <p:nvPr/>
        </p:nvCxnSpPr>
        <p:spPr>
          <a:xfrm>
            <a:off x="7977995" y="1020696"/>
            <a:ext cx="1712970" cy="1803485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" name="Google Shape;1055;g5e39d93ef4_0_628">
            <a:extLst>
              <a:ext uri="{FF2B5EF4-FFF2-40B4-BE49-F238E27FC236}">
                <a16:creationId xmlns:a16="http://schemas.microsoft.com/office/drawing/2014/main" id="{D47DE406-9BB2-4775-ACEA-4B5AB8197505}"/>
              </a:ext>
            </a:extLst>
          </p:cNvPr>
          <p:cNvSpPr/>
          <p:nvPr/>
        </p:nvSpPr>
        <p:spPr>
          <a:xfrm>
            <a:off x="9690965" y="1132306"/>
            <a:ext cx="1725300" cy="465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9" name="Google Shape;1056;g5e39d93ef4_0_628">
            <a:extLst>
              <a:ext uri="{FF2B5EF4-FFF2-40B4-BE49-F238E27FC236}">
                <a16:creationId xmlns:a16="http://schemas.microsoft.com/office/drawing/2014/main" id="{44E630A4-5A45-41DC-B637-34498B993A07}"/>
              </a:ext>
            </a:extLst>
          </p:cNvPr>
          <p:cNvSpPr/>
          <p:nvPr/>
        </p:nvSpPr>
        <p:spPr>
          <a:xfrm>
            <a:off x="9690965" y="1132306"/>
            <a:ext cx="1725300" cy="6765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A</a:t>
            </a:r>
            <a:endParaRPr sz="2400"/>
          </a:p>
        </p:txBody>
      </p:sp>
      <p:sp>
        <p:nvSpPr>
          <p:cNvPr id="50" name="Google Shape;1057;g5e39d93ef4_0_628">
            <a:extLst>
              <a:ext uri="{FF2B5EF4-FFF2-40B4-BE49-F238E27FC236}">
                <a16:creationId xmlns:a16="http://schemas.microsoft.com/office/drawing/2014/main" id="{7F9E0884-9B6F-4F3D-BCE9-429F99E41F9C}"/>
              </a:ext>
            </a:extLst>
          </p:cNvPr>
          <p:cNvSpPr/>
          <p:nvPr/>
        </p:nvSpPr>
        <p:spPr>
          <a:xfrm>
            <a:off x="9690965" y="5110656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51" name="Google Shape;1059;g5e39d93ef4_0_628">
            <a:extLst>
              <a:ext uri="{FF2B5EF4-FFF2-40B4-BE49-F238E27FC236}">
                <a16:creationId xmlns:a16="http://schemas.microsoft.com/office/drawing/2014/main" id="{7ABAB650-409B-47A5-8290-AC54EC0EF7C4}"/>
              </a:ext>
            </a:extLst>
          </p:cNvPr>
          <p:cNvSpPr/>
          <p:nvPr/>
        </p:nvSpPr>
        <p:spPr>
          <a:xfrm>
            <a:off x="9690965" y="4434156"/>
            <a:ext cx="1725300" cy="6765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A</a:t>
            </a:r>
            <a:endParaRPr sz="2400"/>
          </a:p>
        </p:txBody>
      </p:sp>
      <p:sp>
        <p:nvSpPr>
          <p:cNvPr id="52" name="Google Shape;1060;g5e39d93ef4_0_628">
            <a:extLst>
              <a:ext uri="{FF2B5EF4-FFF2-40B4-BE49-F238E27FC236}">
                <a16:creationId xmlns:a16="http://schemas.microsoft.com/office/drawing/2014/main" id="{0DD367F5-D174-45AE-BB07-F6E8F25BFE85}"/>
              </a:ext>
            </a:extLst>
          </p:cNvPr>
          <p:cNvSpPr/>
          <p:nvPr/>
        </p:nvSpPr>
        <p:spPr>
          <a:xfrm>
            <a:off x="9690965" y="1808806"/>
            <a:ext cx="1725300" cy="6765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A</a:t>
            </a:r>
            <a:endParaRPr sz="2400"/>
          </a:p>
        </p:txBody>
      </p:sp>
      <p:sp>
        <p:nvSpPr>
          <p:cNvPr id="53" name="Google Shape;1061;g5e39d93ef4_0_628">
            <a:extLst>
              <a:ext uri="{FF2B5EF4-FFF2-40B4-BE49-F238E27FC236}">
                <a16:creationId xmlns:a16="http://schemas.microsoft.com/office/drawing/2014/main" id="{AC56337C-725F-453F-980C-E828B7EF067E}"/>
              </a:ext>
            </a:extLst>
          </p:cNvPr>
          <p:cNvSpPr/>
          <p:nvPr/>
        </p:nvSpPr>
        <p:spPr>
          <a:xfrm>
            <a:off x="9690965" y="2485931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54" name="Google Shape;1062;g5e39d93ef4_0_628">
            <a:extLst>
              <a:ext uri="{FF2B5EF4-FFF2-40B4-BE49-F238E27FC236}">
                <a16:creationId xmlns:a16="http://schemas.microsoft.com/office/drawing/2014/main" id="{B34943EA-E4FA-41C0-BDA4-9CD4361D925B}"/>
              </a:ext>
            </a:extLst>
          </p:cNvPr>
          <p:cNvSpPr/>
          <p:nvPr/>
        </p:nvSpPr>
        <p:spPr>
          <a:xfrm>
            <a:off x="9690965" y="3752256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55" name="Google Shape;1063;g5e39d93ef4_0_628">
            <a:extLst>
              <a:ext uri="{FF2B5EF4-FFF2-40B4-BE49-F238E27FC236}">
                <a16:creationId xmlns:a16="http://schemas.microsoft.com/office/drawing/2014/main" id="{4D045001-0879-4002-ABDA-C5D2D3399469}"/>
              </a:ext>
            </a:extLst>
          </p:cNvPr>
          <p:cNvSpPr/>
          <p:nvPr/>
        </p:nvSpPr>
        <p:spPr>
          <a:xfrm>
            <a:off x="9690965" y="3119094"/>
            <a:ext cx="1725300" cy="6765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A</a:t>
            </a:r>
            <a:endParaRPr sz="2400" dirty="0"/>
          </a:p>
        </p:txBody>
      </p:sp>
      <p:sp>
        <p:nvSpPr>
          <p:cNvPr id="56" name="Google Shape;1064;g5e39d93ef4_0_628">
            <a:extLst>
              <a:ext uri="{FF2B5EF4-FFF2-40B4-BE49-F238E27FC236}">
                <a16:creationId xmlns:a16="http://schemas.microsoft.com/office/drawing/2014/main" id="{0778823B-7925-41D7-9256-914026322EF4}"/>
              </a:ext>
            </a:extLst>
          </p:cNvPr>
          <p:cNvSpPr txBox="1"/>
          <p:nvPr/>
        </p:nvSpPr>
        <p:spPr>
          <a:xfrm>
            <a:off x="11474767" y="1132306"/>
            <a:ext cx="131100" cy="46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0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br>
              <a:rPr lang="en-US" sz="22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1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2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3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4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5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6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1042;g5e39d93ef4_0_401">
            <a:extLst>
              <a:ext uri="{FF2B5EF4-FFF2-40B4-BE49-F238E27FC236}">
                <a16:creationId xmlns:a16="http://schemas.microsoft.com/office/drawing/2014/main" id="{E7B19403-C99A-44CD-B74C-A1C6C88A3FE9}"/>
              </a:ext>
            </a:extLst>
          </p:cNvPr>
          <p:cNvSpPr txBox="1"/>
          <p:nvPr/>
        </p:nvSpPr>
        <p:spPr>
          <a:xfrm>
            <a:off x="9300215" y="499144"/>
            <a:ext cx="2659050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Physical Memory (RAM)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Shared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Left Brace 57">
            <a:extLst>
              <a:ext uri="{FF2B5EF4-FFF2-40B4-BE49-F238E27FC236}">
                <a16:creationId xmlns:a16="http://schemas.microsoft.com/office/drawing/2014/main" id="{A722958B-F5D5-40B8-B9CB-F154340F079B}"/>
              </a:ext>
            </a:extLst>
          </p:cNvPr>
          <p:cNvSpPr/>
          <p:nvPr/>
        </p:nvSpPr>
        <p:spPr>
          <a:xfrm>
            <a:off x="5742720" y="681706"/>
            <a:ext cx="438282" cy="5802300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AA3BCD-B58B-E632-FF3F-0291A702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Open Question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D0D16A-05D6-FC77-FA9F-85A9A6BC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Come up with a scenario where LRU does worse than FIFO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312AB3-D210-4085-1EFC-E9CF9E144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72F0BFB3-933C-6086-4295-5A888CB679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6046288"/>
              </p:ext>
            </p:extLst>
          </p:nvPr>
        </p:nvGraphicFramePr>
        <p:xfrm>
          <a:off x="7194770" y="2574158"/>
          <a:ext cx="25527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EA2CC36-2773-77F1-218C-F461D0E1AA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913488"/>
              </p:ext>
            </p:extLst>
          </p:nvPr>
        </p:nvGraphicFramePr>
        <p:xfrm>
          <a:off x="2302643" y="2574158"/>
          <a:ext cx="255270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540">
                  <a:extLst>
                    <a:ext uri="{9D8B030D-6E8A-4147-A177-3AD203B41FA5}">
                      <a16:colId xmlns:a16="http://schemas.microsoft.com/office/drawing/2014/main" val="1204931358"/>
                    </a:ext>
                  </a:extLst>
                </a:gridCol>
                <a:gridCol w="391160">
                  <a:extLst>
                    <a:ext uri="{9D8B030D-6E8A-4147-A177-3AD203B41FA5}">
                      <a16:colId xmlns:a16="http://schemas.microsoft.com/office/drawing/2014/main" val="3744964517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1952268352"/>
                    </a:ext>
                  </a:extLst>
                </a:gridCol>
                <a:gridCol w="368300">
                  <a:extLst>
                    <a:ext uri="{9D8B030D-6E8A-4147-A177-3AD203B41FA5}">
                      <a16:colId xmlns:a16="http://schemas.microsoft.com/office/drawing/2014/main" val="221029676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806879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84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045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056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988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2686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0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0404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0336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Hit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950329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F4EFF3E-5CFF-745B-F701-D5A011D2270C}"/>
              </a:ext>
            </a:extLst>
          </p:cNvPr>
          <p:cNvSpPr txBox="1"/>
          <p:nvPr/>
        </p:nvSpPr>
        <p:spPr>
          <a:xfrm>
            <a:off x="2798913" y="2204826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FIFO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904B05-668D-0DC3-3CD0-8FBE0F69BC88}"/>
              </a:ext>
            </a:extLst>
          </p:cNvPr>
          <p:cNvSpPr txBox="1"/>
          <p:nvPr/>
        </p:nvSpPr>
        <p:spPr>
          <a:xfrm>
            <a:off x="7665202" y="2204826"/>
            <a:ext cx="1079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LRU</a:t>
            </a:r>
          </a:p>
        </p:txBody>
      </p:sp>
    </p:spTree>
    <p:extLst>
      <p:ext uri="{BB962C8B-B14F-4D97-AF65-F5344CB8AC3E}">
        <p14:creationId xmlns:p14="http://schemas.microsoft.com/office/powerpoint/2010/main" val="41136345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b="1" dirty="0"/>
              <a:t>Swapping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When To Swap</a:t>
            </a:r>
          </a:p>
          <a:p>
            <a:pPr lvl="1"/>
            <a:r>
              <a:rPr lang="en-US" dirty="0"/>
              <a:t>Page Replacement Policies</a:t>
            </a:r>
          </a:p>
          <a:p>
            <a:pPr lvl="1"/>
            <a:r>
              <a:rPr lang="en-US" b="1" dirty="0"/>
              <a:t>Implementing LRU</a:t>
            </a:r>
          </a:p>
          <a:p>
            <a:endParaRPr lang="en-US" dirty="0"/>
          </a:p>
          <a:p>
            <a:r>
              <a:rPr lang="en-US" dirty="0"/>
              <a:t>RAID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513925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96A32-33DC-461E-86B2-F3019BAB1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LRU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F017D-ABEF-4122-847F-4E1AFA0BD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Implementing </a:t>
            </a:r>
            <a:r>
              <a:rPr lang="en-US" i="1" dirty="0"/>
              <a:t>perfect</a:t>
            </a:r>
            <a:r>
              <a:rPr lang="en-US" dirty="0"/>
              <a:t> LRU is difficult in practice</a:t>
            </a:r>
          </a:p>
          <a:p>
            <a:pPr lvl="1"/>
            <a:endParaRPr lang="en-US" dirty="0"/>
          </a:p>
          <a:p>
            <a:r>
              <a:rPr lang="en-US" dirty="0"/>
              <a:t>Software perfect LRU</a:t>
            </a:r>
          </a:p>
          <a:p>
            <a:pPr lvl="1"/>
            <a:r>
              <a:rPr lang="en-US" dirty="0"/>
              <a:t>OS maintains an ordered list of physical pages by reference time</a:t>
            </a:r>
          </a:p>
          <a:p>
            <a:pPr lvl="2"/>
            <a:r>
              <a:rPr lang="en-US" dirty="0"/>
              <a:t>When page is referenced: move to end of list</a:t>
            </a:r>
          </a:p>
          <a:p>
            <a:pPr lvl="2"/>
            <a:r>
              <a:rPr lang="en-US" dirty="0"/>
              <a:t>When swap is needed: evict front of list</a:t>
            </a:r>
          </a:p>
          <a:p>
            <a:pPr lvl="1"/>
            <a:r>
              <a:rPr lang="en-US" dirty="0"/>
              <a:t>Tradeoff: slow on memory reference, fast on replacement (unacceptable)</a:t>
            </a:r>
          </a:p>
          <a:p>
            <a:pPr lvl="1"/>
            <a:endParaRPr lang="en-US" dirty="0"/>
          </a:p>
          <a:p>
            <a:r>
              <a:rPr lang="en-US" dirty="0"/>
              <a:t>Hardware perfect LRU</a:t>
            </a:r>
          </a:p>
          <a:p>
            <a:pPr lvl="1"/>
            <a:r>
              <a:rPr lang="en-US" dirty="0"/>
              <a:t>Associate a timestamp with each physical page</a:t>
            </a:r>
          </a:p>
          <a:p>
            <a:pPr lvl="2"/>
            <a:r>
              <a:rPr lang="en-US" dirty="0"/>
              <a:t>When page is referenced: hardware updates timestamp for page</a:t>
            </a:r>
          </a:p>
          <a:p>
            <a:pPr lvl="2"/>
            <a:r>
              <a:rPr lang="en-US" dirty="0"/>
              <a:t>When swap is needed: OS searches through all pages for oldest</a:t>
            </a:r>
          </a:p>
          <a:p>
            <a:pPr lvl="1"/>
            <a:r>
              <a:rPr lang="en-US" dirty="0"/>
              <a:t>Tradeoff: fast on memory reference, extremely slow on replacement and needs special hardware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AB767-E162-4AC7-A3BE-E66672D49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587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60868-88A4-4E95-8AAE-F293539CA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AAC8F-5B58-4B66-A6C4-979A99F9C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LRU approximates Optimal anyways, so approximate a little more</a:t>
            </a:r>
          </a:p>
          <a:p>
            <a:pPr lvl="1"/>
            <a:r>
              <a:rPr lang="en-US" dirty="0"/>
              <a:t>Goal: find </a:t>
            </a:r>
            <a:r>
              <a:rPr lang="en-US" i="1" dirty="0"/>
              <a:t>an</a:t>
            </a:r>
            <a:r>
              <a:rPr lang="en-US" dirty="0"/>
              <a:t> old page, not necessarily the </a:t>
            </a:r>
            <a:r>
              <a:rPr lang="en-US" i="1" dirty="0"/>
              <a:t>oldest</a:t>
            </a:r>
            <a:r>
              <a:rPr lang="en-US" dirty="0"/>
              <a:t> page</a:t>
            </a:r>
          </a:p>
          <a:p>
            <a:pPr lvl="1"/>
            <a:r>
              <a:rPr lang="en-US" dirty="0"/>
              <a:t>Real memory has </a:t>
            </a:r>
            <a:r>
              <a:rPr lang="en-US" i="1" dirty="0"/>
              <a:t>many </a:t>
            </a:r>
            <a:r>
              <a:rPr lang="en-US" dirty="0"/>
              <a:t>pages, so there are likely many similarly old pages</a:t>
            </a:r>
          </a:p>
          <a:p>
            <a:pPr lvl="1"/>
            <a:endParaRPr lang="en-US" dirty="0"/>
          </a:p>
          <a:p>
            <a:r>
              <a:rPr lang="en-US" dirty="0"/>
              <a:t>Clock algorithm</a:t>
            </a:r>
          </a:p>
          <a:p>
            <a:pPr lvl="1"/>
            <a:r>
              <a:rPr lang="en-US" dirty="0"/>
              <a:t>One “accessed” bit added to each page</a:t>
            </a:r>
          </a:p>
          <a:p>
            <a:pPr lvl="2"/>
            <a:r>
              <a:rPr lang="en-US" dirty="0"/>
              <a:t>When page is referenced: accessed bit is set to one (hardware)</a:t>
            </a:r>
          </a:p>
          <a:p>
            <a:pPr lvl="2"/>
            <a:r>
              <a:rPr lang="en-US" dirty="0"/>
              <a:t>When swap is needed:</a:t>
            </a:r>
          </a:p>
          <a:p>
            <a:pPr lvl="3"/>
            <a:r>
              <a:rPr lang="en-US" dirty="0"/>
              <a:t>Cycle through pages looking for one with accessed bit zero</a:t>
            </a:r>
          </a:p>
          <a:p>
            <a:pPr lvl="3"/>
            <a:r>
              <a:rPr lang="en-US" dirty="0"/>
              <a:t>Update accessed bit to zero after checking a page</a:t>
            </a:r>
          </a:p>
          <a:p>
            <a:pPr lvl="3"/>
            <a:r>
              <a:rPr lang="en-US" dirty="0"/>
              <a:t>Continue from where you left off when next swap is needed</a:t>
            </a:r>
          </a:p>
          <a:p>
            <a:pPr lvl="1"/>
            <a:r>
              <a:rPr lang="en-US" dirty="0"/>
              <a:t>Essentially looks for page that hasn’t been referenced this “cycle”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04C1E4-77BC-40FC-B206-F60A55C07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660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716494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44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Initial setup</a:t>
            </a:r>
          </a:p>
          <a:p>
            <a:pPr lvl="1"/>
            <a:r>
              <a:rPr lang="en-US" dirty="0"/>
              <a:t>6 pages total fit in memory</a:t>
            </a:r>
          </a:p>
          <a:p>
            <a:pPr lvl="1"/>
            <a:r>
              <a:rPr lang="en-US" dirty="0"/>
              <a:t>Accessed starts as zero</a:t>
            </a:r>
          </a:p>
          <a:p>
            <a:pPr lvl="1"/>
            <a:r>
              <a:rPr lang="en-US" dirty="0"/>
              <a:t>“clock hand” points at first page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/>
          <p:nvPr/>
        </p:nvCxnSpPr>
        <p:spPr>
          <a:xfrm flipV="1">
            <a:off x="8837404" y="2085975"/>
            <a:ext cx="0" cy="1549400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7609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1116931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45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After running a little while</a:t>
            </a:r>
          </a:p>
          <a:p>
            <a:pPr lvl="1"/>
            <a:r>
              <a:rPr lang="en-US" dirty="0"/>
              <a:t>Pages A, B, E are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/>
          <p:nvPr/>
        </p:nvCxnSpPr>
        <p:spPr>
          <a:xfrm flipV="1">
            <a:off x="8837404" y="2085975"/>
            <a:ext cx="0" cy="1549400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2016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46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pages</a:t>
            </a:r>
          </a:p>
          <a:p>
            <a:pPr lvl="1"/>
            <a:r>
              <a:rPr lang="en-US" dirty="0"/>
              <a:t>Algorithm starts</a:t>
            </a:r>
          </a:p>
          <a:p>
            <a:pPr lvl="1"/>
            <a:endParaRPr lang="en-US" dirty="0"/>
          </a:p>
          <a:p>
            <a:r>
              <a:rPr lang="en-US" dirty="0"/>
              <a:t>A is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/>
          <p:nvPr/>
        </p:nvCxnSpPr>
        <p:spPr>
          <a:xfrm flipV="1">
            <a:off x="8837404" y="2085975"/>
            <a:ext cx="0" cy="1549400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31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3630353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47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pages</a:t>
            </a:r>
          </a:p>
          <a:p>
            <a:pPr lvl="1"/>
            <a:r>
              <a:rPr lang="en-US" dirty="0"/>
              <a:t>Algorithm starts</a:t>
            </a:r>
          </a:p>
          <a:p>
            <a:pPr lvl="1"/>
            <a:endParaRPr lang="en-US" dirty="0"/>
          </a:p>
          <a:p>
            <a:r>
              <a:rPr lang="en-US" dirty="0"/>
              <a:t>A is recently accessed</a:t>
            </a:r>
          </a:p>
          <a:p>
            <a:r>
              <a:rPr lang="en-US" dirty="0"/>
              <a:t>B is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>
            <a:cxnSpLocks/>
          </p:cNvCxnSpPr>
          <p:nvPr/>
        </p:nvCxnSpPr>
        <p:spPr>
          <a:xfrm flipV="1">
            <a:off x="8837404" y="2997200"/>
            <a:ext cx="1017796" cy="638175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5296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1414814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48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pages</a:t>
            </a:r>
          </a:p>
          <a:p>
            <a:pPr lvl="1"/>
            <a:r>
              <a:rPr lang="en-US" dirty="0"/>
              <a:t>Algorithm starts</a:t>
            </a:r>
          </a:p>
          <a:p>
            <a:pPr lvl="1"/>
            <a:endParaRPr lang="en-US" dirty="0"/>
          </a:p>
          <a:p>
            <a:r>
              <a:rPr lang="en-US" dirty="0"/>
              <a:t>A is recently accessed</a:t>
            </a:r>
          </a:p>
          <a:p>
            <a:r>
              <a:rPr lang="en-US" dirty="0"/>
              <a:t>B is recently accessed</a:t>
            </a:r>
          </a:p>
          <a:p>
            <a:r>
              <a:rPr lang="en-US" dirty="0"/>
              <a:t>C has not been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>
            <a:cxnSpLocks/>
          </p:cNvCxnSpPr>
          <p:nvPr/>
        </p:nvCxnSpPr>
        <p:spPr>
          <a:xfrm>
            <a:off x="8837404" y="3635376"/>
            <a:ext cx="941596" cy="581024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4464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3848910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49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pages</a:t>
            </a:r>
          </a:p>
          <a:p>
            <a:pPr lvl="1"/>
            <a:r>
              <a:rPr lang="en-US" dirty="0"/>
              <a:t>Algorithm starts</a:t>
            </a:r>
          </a:p>
          <a:p>
            <a:pPr lvl="1"/>
            <a:endParaRPr lang="en-US" dirty="0"/>
          </a:p>
          <a:p>
            <a:r>
              <a:rPr lang="en-US" dirty="0"/>
              <a:t>A is recently accessed</a:t>
            </a:r>
          </a:p>
          <a:p>
            <a:r>
              <a:rPr lang="en-US" dirty="0"/>
              <a:t>B is recently accessed</a:t>
            </a:r>
          </a:p>
          <a:p>
            <a:r>
              <a:rPr lang="en-US" dirty="0"/>
              <a:t>C has not been recently accessed</a:t>
            </a:r>
          </a:p>
          <a:p>
            <a:pPr lvl="1"/>
            <a:r>
              <a:rPr lang="en-US" dirty="0"/>
              <a:t>So swap it</a:t>
            </a:r>
          </a:p>
          <a:p>
            <a:pPr lvl="1"/>
            <a:r>
              <a:rPr lang="en-US" dirty="0"/>
              <a:t>And advance hand once more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E6A8D-3936-4E5C-B646-C7F46137A745}"/>
              </a:ext>
            </a:extLst>
          </p:cNvPr>
          <p:cNvCxnSpPr>
            <a:cxnSpLocks/>
          </p:cNvCxnSpPr>
          <p:nvPr/>
        </p:nvCxnSpPr>
        <p:spPr>
          <a:xfrm>
            <a:off x="8837404" y="3635376"/>
            <a:ext cx="0" cy="1355724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3860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95345-7F71-434B-A539-8D56FD5F5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OS view on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5E005-BBD4-470A-9087-36143D29E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Managed through virtual memory translation</a:t>
            </a:r>
          </a:p>
          <a:p>
            <a:pPr lvl="1"/>
            <a:r>
              <a:rPr lang="en-US" dirty="0"/>
              <a:t>Paging (or Segmentation) that we talked about last time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OS chooses which portions of processes go in RAM</a:t>
            </a:r>
          </a:p>
          <a:p>
            <a:pPr lvl="1"/>
            <a:r>
              <a:rPr lang="en-US" dirty="0"/>
              <a:t>Lazy loading: don’t put stuff in RAM until it’s needed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memory overfills, some portions of memory get “swapped” to disk</a:t>
            </a:r>
          </a:p>
          <a:p>
            <a:pPr lvl="2"/>
            <a:r>
              <a:rPr lang="en-US" dirty="0"/>
              <a:t>Writeable memory (stack, heap, global data) must be preserved</a:t>
            </a:r>
          </a:p>
          <a:p>
            <a:pPr lvl="2"/>
            <a:r>
              <a:rPr lang="en-US" dirty="0"/>
              <a:t>Read-only memory (code) can be reloaded from original location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8E5EF3-1A7E-49D7-A71F-7CC82668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2290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1637748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50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Programs continue running for a while</a:t>
            </a:r>
          </a:p>
          <a:p>
            <a:pPr lvl="1"/>
            <a:r>
              <a:rPr lang="en-US" dirty="0"/>
              <a:t>Pages G, D, F are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D07EA1C-5798-463A-884C-CF5628A6D29F}"/>
              </a:ext>
            </a:extLst>
          </p:cNvPr>
          <p:cNvCxnSpPr>
            <a:cxnSpLocks/>
          </p:cNvCxnSpPr>
          <p:nvPr/>
        </p:nvCxnSpPr>
        <p:spPr>
          <a:xfrm>
            <a:off x="8837404" y="3635376"/>
            <a:ext cx="0" cy="1355724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5986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51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>
            <a:off x="8837404" y="3635376"/>
            <a:ext cx="0" cy="1355724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2141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9977012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52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  <a:p>
            <a:pPr lvl="1"/>
            <a:endParaRPr lang="en-US" dirty="0"/>
          </a:p>
          <a:p>
            <a:r>
              <a:rPr lang="en-US" dirty="0"/>
              <a:t>D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 flipH="1">
            <a:off x="7886700" y="3635376"/>
            <a:ext cx="950704" cy="555624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9109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2048787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53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  <a:p>
            <a:pPr lvl="1"/>
            <a:endParaRPr lang="en-US" dirty="0"/>
          </a:p>
          <a:p>
            <a:r>
              <a:rPr lang="en-US" dirty="0"/>
              <a:t>D recently accessed</a:t>
            </a:r>
          </a:p>
          <a:p>
            <a:r>
              <a:rPr lang="en-US" dirty="0"/>
              <a:t>E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 flipH="1" flipV="1">
            <a:off x="7810500" y="3035300"/>
            <a:ext cx="1026904" cy="600076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333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0070218"/>
              </p:ext>
            </p:extLst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54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  <a:p>
            <a:pPr lvl="1"/>
            <a:endParaRPr lang="en-US" dirty="0"/>
          </a:p>
          <a:p>
            <a:r>
              <a:rPr lang="en-US" dirty="0"/>
              <a:t>D recently accessed</a:t>
            </a:r>
          </a:p>
          <a:p>
            <a:r>
              <a:rPr lang="en-US" dirty="0"/>
              <a:t>E recently accessed</a:t>
            </a:r>
          </a:p>
          <a:p>
            <a:r>
              <a:rPr lang="en-US" dirty="0"/>
              <a:t>F recently accessed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 flipV="1">
            <a:off x="8837404" y="2171700"/>
            <a:ext cx="0" cy="1463676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5652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55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  <a:p>
            <a:pPr lvl="1"/>
            <a:endParaRPr lang="en-US" dirty="0"/>
          </a:p>
          <a:p>
            <a:r>
              <a:rPr lang="en-US" dirty="0"/>
              <a:t>D recently accessed</a:t>
            </a:r>
          </a:p>
          <a:p>
            <a:r>
              <a:rPr lang="en-US" dirty="0"/>
              <a:t>E recently accessed</a:t>
            </a:r>
          </a:p>
          <a:p>
            <a:r>
              <a:rPr lang="en-US" dirty="0"/>
              <a:t>F recently accessed</a:t>
            </a:r>
          </a:p>
          <a:p>
            <a:r>
              <a:rPr lang="en-US" dirty="0"/>
              <a:t>A gets swapped!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 flipV="1">
            <a:off x="8837404" y="2171700"/>
            <a:ext cx="0" cy="1463676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5578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3A3E2-347A-41AF-8B09-9D72294E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example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C9EB384-E2BF-4D28-BC6E-3D8017F13CE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08504" y="1120775"/>
          <a:ext cx="52578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4E4A9-F19C-4A61-89FF-F52F8565F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56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686F919-7BD2-490F-A5F9-5868A14173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7595" y="1120775"/>
            <a:ext cx="5257800" cy="5029200"/>
          </a:xfrm>
        </p:spPr>
        <p:txBody>
          <a:bodyPr/>
          <a:lstStyle/>
          <a:p>
            <a:r>
              <a:rPr lang="en-US" dirty="0"/>
              <a:t>OS needs to swap again</a:t>
            </a:r>
          </a:p>
          <a:p>
            <a:pPr lvl="1"/>
            <a:r>
              <a:rPr lang="en-US" dirty="0"/>
              <a:t>Algorithm begins again</a:t>
            </a:r>
          </a:p>
          <a:p>
            <a:pPr lvl="1"/>
            <a:r>
              <a:rPr lang="en-US" dirty="0"/>
              <a:t>But with hand starting somewhere new</a:t>
            </a:r>
          </a:p>
          <a:p>
            <a:pPr lvl="1"/>
            <a:endParaRPr lang="en-US" dirty="0"/>
          </a:p>
          <a:p>
            <a:r>
              <a:rPr lang="en-US" dirty="0"/>
              <a:t>D recently accessed</a:t>
            </a:r>
          </a:p>
          <a:p>
            <a:r>
              <a:rPr lang="en-US" dirty="0"/>
              <a:t>E recently accessed</a:t>
            </a:r>
          </a:p>
          <a:p>
            <a:r>
              <a:rPr lang="en-US" dirty="0"/>
              <a:t>F recently accessed</a:t>
            </a:r>
          </a:p>
          <a:p>
            <a:r>
              <a:rPr lang="en-US" dirty="0"/>
              <a:t>A gets swapped</a:t>
            </a:r>
          </a:p>
          <a:p>
            <a:pPr lvl="1"/>
            <a:r>
              <a:rPr lang="en-US" dirty="0"/>
              <a:t>Was A or B the actual LRU?</a:t>
            </a:r>
          </a:p>
          <a:p>
            <a:pPr lvl="1"/>
            <a:r>
              <a:rPr lang="en-US" dirty="0"/>
              <a:t>Probably doesn’t matter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FBAF7-7055-47FE-ACC6-08A776543C07}"/>
              </a:ext>
            </a:extLst>
          </p:cNvPr>
          <p:cNvSpPr txBox="1"/>
          <p:nvPr/>
        </p:nvSpPr>
        <p:spPr>
          <a:xfrm>
            <a:off x="6627398" y="340667"/>
            <a:ext cx="4040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(Page Name, Accessed Bit)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4BDCD9-2130-4441-B0A5-ED68B446AA7D}"/>
              </a:ext>
            </a:extLst>
          </p:cNvPr>
          <p:cNvCxnSpPr>
            <a:cxnSpLocks/>
          </p:cNvCxnSpPr>
          <p:nvPr/>
        </p:nvCxnSpPr>
        <p:spPr>
          <a:xfrm flipV="1">
            <a:off x="8837404" y="2171700"/>
            <a:ext cx="0" cy="1463676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43885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658831F-4907-4CAD-A149-DE2F2D1E0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algorithm is actually used in real computers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34175E8-D3E6-4056-9F1A-DF407BD10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OSes often use some variation on Clock Algorithm</a:t>
            </a:r>
          </a:p>
          <a:p>
            <a:endParaRPr lang="en-US" dirty="0"/>
          </a:p>
          <a:p>
            <a:r>
              <a:rPr lang="en-US" dirty="0"/>
              <a:t>x86 hardware supports an accessed bit in page table entries</a:t>
            </a:r>
          </a:p>
          <a:p>
            <a:endParaRPr lang="en-US" dirty="0"/>
          </a:p>
          <a:p>
            <a:r>
              <a:rPr lang="en-US" dirty="0"/>
              <a:t>Clock algorithm could be built without hardware support too</a:t>
            </a:r>
          </a:p>
          <a:p>
            <a:pPr lvl="1"/>
            <a:r>
              <a:rPr lang="en-US" dirty="0"/>
              <a:t>Mark all pages as valid but not present initially (soft page fault)</a:t>
            </a:r>
          </a:p>
          <a:p>
            <a:pPr lvl="1"/>
            <a:r>
              <a:rPr lang="en-US" dirty="0"/>
              <a:t>On OS fault, update accessed bit for page, mark as present</a:t>
            </a:r>
          </a:p>
          <a:p>
            <a:pPr lvl="2"/>
            <a:r>
              <a:rPr lang="en-US" dirty="0"/>
              <a:t>Only fault on </a:t>
            </a:r>
            <a:r>
              <a:rPr lang="en-US" i="1" dirty="0"/>
              <a:t>first</a:t>
            </a:r>
            <a:r>
              <a:rPr lang="en-US" dirty="0"/>
              <a:t> access per clock-hand-cycle</a:t>
            </a:r>
          </a:p>
          <a:p>
            <a:pPr lvl="1"/>
            <a:r>
              <a:rPr lang="en-US" dirty="0"/>
              <a:t>Reset page to not present whenever accessed is reset to zero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4A60C-9427-45E3-A503-0A2745284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08015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7BD92-72ED-4829-9402-380D2E982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Accessed bit on x86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1E4B1-E7CA-4BF2-8759-C8875F109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3966570" cy="5029200"/>
          </a:xfrm>
        </p:spPr>
        <p:txBody>
          <a:bodyPr>
            <a:normAutofit/>
          </a:bodyPr>
          <a:lstStyle/>
          <a:p>
            <a:r>
              <a:rPr lang="en-US" dirty="0"/>
              <a:t>Accessed bit</a:t>
            </a:r>
          </a:p>
          <a:p>
            <a:pPr lvl="1"/>
            <a:r>
              <a:rPr lang="en-US" sz="2000" dirty="0"/>
              <a:t>Set to 1 automatically by the hardware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Must be cleared manually by software</a:t>
            </a:r>
          </a:p>
          <a:p>
            <a:pPr lvl="1"/>
            <a:endParaRPr lang="en-US" sz="2000" dirty="0"/>
          </a:p>
          <a:p>
            <a:r>
              <a:rPr lang="en-US" sz="2400" dirty="0"/>
              <a:t>Enables Clock algorithm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FFEFB-4506-49C8-BE1B-17C055C84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58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D03CCA3-97C0-4BDE-A5E9-E200AC13AF0A}"/>
              </a:ext>
            </a:extLst>
          </p:cNvPr>
          <p:cNvGrpSpPr/>
          <p:nvPr/>
        </p:nvGrpSpPr>
        <p:grpSpPr>
          <a:xfrm>
            <a:off x="4634610" y="1143000"/>
            <a:ext cx="6945784" cy="4025900"/>
            <a:chOff x="6316578" y="1895302"/>
            <a:chExt cx="5565112" cy="322563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3E4DC3A-7D05-477F-AE3B-67F1E10B9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16578" y="1895302"/>
              <a:ext cx="5565112" cy="3225638"/>
            </a:xfrm>
            <a:prstGeom prst="rect">
              <a:avLst/>
            </a:prstGeom>
          </p:spPr>
        </p:pic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D6D16F7D-0DA0-4985-B48A-34A4CECC6A33}"/>
                </a:ext>
              </a:extLst>
            </p:cNvPr>
            <p:cNvSpPr/>
            <p:nvPr/>
          </p:nvSpPr>
          <p:spPr>
            <a:xfrm flipH="1" flipV="1">
              <a:off x="10821604" y="2361393"/>
              <a:ext cx="155327" cy="526942"/>
            </a:xfrm>
            <a:prstGeom prst="roundRect">
              <a:avLst>
                <a:gd name="adj" fmla="val 4727"/>
              </a:avLst>
            </a:prstGeom>
            <a:solidFill>
              <a:srgbClr val="FFFC00">
                <a:alpha val="25490"/>
              </a:srgbClr>
            </a:solidFill>
            <a:ln w="38100">
              <a:solidFill>
                <a:schemeClr val="accent4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</p:grpSp>
      <p:sp>
        <p:nvSpPr>
          <p:cNvPr id="8" name="Rounded Rectangle 6">
            <a:extLst>
              <a:ext uri="{FF2B5EF4-FFF2-40B4-BE49-F238E27FC236}">
                <a16:creationId xmlns:a16="http://schemas.microsoft.com/office/drawing/2014/main" id="{E2B9C3E4-FDA8-A200-235F-29D283098197}"/>
              </a:ext>
            </a:extLst>
          </p:cNvPr>
          <p:cNvSpPr/>
          <p:nvPr/>
        </p:nvSpPr>
        <p:spPr>
          <a:xfrm flipH="1" flipV="1">
            <a:off x="5090731" y="3757438"/>
            <a:ext cx="897945" cy="222133"/>
          </a:xfrm>
          <a:prstGeom prst="roundRect">
            <a:avLst>
              <a:gd name="adj" fmla="val 4727"/>
            </a:avLst>
          </a:prstGeom>
          <a:solidFill>
            <a:srgbClr val="FFFC00">
              <a:alpha val="25490"/>
            </a:srgbClr>
          </a:solidFill>
          <a:ln w="38100">
            <a:solidFill>
              <a:schemeClr val="accent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647892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EC2F2-D139-4999-B763-3FD8FB72B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clock algorithm access notion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66F94-C31B-4107-BB94-F1A5E032ED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11292305" cy="5029200"/>
          </a:xfrm>
        </p:spPr>
        <p:txBody>
          <a:bodyPr>
            <a:normAutofit/>
          </a:bodyPr>
          <a:lstStyle/>
          <a:p>
            <a:r>
              <a:rPr lang="en-US" dirty="0"/>
              <a:t>Add multiple “accessed” bits to create accessed counter</a:t>
            </a:r>
          </a:p>
          <a:p>
            <a:pPr lvl="1"/>
            <a:r>
              <a:rPr lang="en-US" dirty="0"/>
              <a:t>Increment or decrement bits on use or clock-hand-pass respectively</a:t>
            </a:r>
          </a:p>
          <a:p>
            <a:pPr lvl="1"/>
            <a:r>
              <a:rPr lang="en-US" dirty="0"/>
              <a:t>Only remove pages with 0 accessed (or less than some minimum)</a:t>
            </a:r>
          </a:p>
          <a:p>
            <a:pPr lvl="1"/>
            <a:endParaRPr lang="en-US" dirty="0"/>
          </a:p>
          <a:p>
            <a:r>
              <a:rPr lang="en-US" dirty="0"/>
              <a:t>Combine with timestamp notion to ensure page is “old” (</a:t>
            </a:r>
            <a:r>
              <a:rPr lang="en-US" dirty="0" err="1"/>
              <a:t>WSClock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Keep a timestamp in addition to accessed bit</a:t>
            </a:r>
          </a:p>
          <a:p>
            <a:pPr lvl="1"/>
            <a:r>
              <a:rPr lang="en-US" dirty="0"/>
              <a:t>Only remove pages with 0 accessed and older than some amount</a:t>
            </a:r>
          </a:p>
          <a:p>
            <a:pPr lvl="2"/>
            <a:r>
              <a:rPr lang="en-US" dirty="0"/>
              <a:t>Still not necessarily oldest, but definitely old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3A82F6-BC2A-40B2-8B0F-4F8CEDE7F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04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b="1" dirty="0"/>
              <a:t>Swapping</a:t>
            </a:r>
          </a:p>
          <a:p>
            <a:pPr lvl="1"/>
            <a:r>
              <a:rPr lang="en-US" b="1" dirty="0"/>
              <a:t>Overview</a:t>
            </a:r>
          </a:p>
          <a:p>
            <a:pPr lvl="1"/>
            <a:r>
              <a:rPr lang="en-US" dirty="0"/>
              <a:t>When To Swap</a:t>
            </a:r>
          </a:p>
          <a:p>
            <a:pPr lvl="1"/>
            <a:r>
              <a:rPr lang="en-US" dirty="0"/>
              <a:t>Page Replacement Policies</a:t>
            </a:r>
          </a:p>
          <a:p>
            <a:pPr lvl="1"/>
            <a:r>
              <a:rPr lang="en-US" dirty="0"/>
              <a:t>Implementing LRU</a:t>
            </a:r>
          </a:p>
          <a:p>
            <a:endParaRPr lang="en-US" dirty="0"/>
          </a:p>
          <a:p>
            <a:r>
              <a:rPr lang="en-US" dirty="0"/>
              <a:t>RAID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23326292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42D99-6FB6-44FA-80E1-0D0E65182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clock algorithm evictions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983B6-A621-4878-893A-D07BEF6AB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11355805" cy="5029200"/>
          </a:xfrm>
        </p:spPr>
        <p:txBody>
          <a:bodyPr/>
          <a:lstStyle/>
          <a:p>
            <a:r>
              <a:rPr lang="en-US" dirty="0"/>
              <a:t>Keep track of number of times a page re-enters memory (Clock-PRO)</a:t>
            </a:r>
          </a:p>
          <a:p>
            <a:pPr lvl="1"/>
            <a:r>
              <a:rPr lang="en-US" dirty="0"/>
              <a:t>Give eviction preference to pages that haven’t been brought back a bunch</a:t>
            </a:r>
          </a:p>
          <a:p>
            <a:pPr lvl="1"/>
            <a:r>
              <a:rPr lang="en-US" dirty="0"/>
              <a:t>Bringing it back implies it was important, even if it was old</a:t>
            </a:r>
          </a:p>
          <a:p>
            <a:pPr lvl="1"/>
            <a:endParaRPr lang="en-US" dirty="0"/>
          </a:p>
          <a:p>
            <a:r>
              <a:rPr lang="en-US" dirty="0"/>
              <a:t>Keep track of which pages are dirty</a:t>
            </a:r>
          </a:p>
          <a:p>
            <a:pPr lvl="1"/>
            <a:r>
              <a:rPr lang="en-US" dirty="0"/>
              <a:t>Give eviction preference to clean pages (also to read-only pages)</a:t>
            </a:r>
          </a:p>
          <a:p>
            <a:pPr lvl="1"/>
            <a:r>
              <a:rPr lang="en-US" dirty="0"/>
              <a:t>Means no write to disk is necessary!</a:t>
            </a:r>
          </a:p>
          <a:p>
            <a:pPr lvl="1"/>
            <a:endParaRPr lang="en-US" dirty="0"/>
          </a:p>
          <a:p>
            <a:r>
              <a:rPr lang="en-US" dirty="0"/>
              <a:t>Evict several pages at once each time it is required</a:t>
            </a:r>
          </a:p>
          <a:p>
            <a:pPr lvl="1"/>
            <a:r>
              <a:rPr lang="en-US" dirty="0"/>
              <a:t>Find first N with accessed bit of zero</a:t>
            </a:r>
          </a:p>
          <a:p>
            <a:pPr lvl="1"/>
            <a:r>
              <a:rPr lang="en-US" dirty="0"/>
              <a:t>Takes advantage of disk I/O properties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40B1C-4103-4925-AFC9-821270993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41630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A0411-95D5-8B9C-5C06-F9B94C327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Nerdy Computer Science Sayings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1AAF4-9DCE-FC2F-9FF7-13F638671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Source: these are things my advisor (Prabal Dutta) likes to say</a:t>
            </a:r>
          </a:p>
          <a:p>
            <a:pPr lvl="1"/>
            <a:endParaRPr lang="en-US" dirty="0"/>
          </a:p>
          <a:p>
            <a:r>
              <a:rPr lang="en-US" dirty="0"/>
              <a:t>“I’m going to have to page that back in.”</a:t>
            </a:r>
          </a:p>
          <a:p>
            <a:pPr lvl="1"/>
            <a:r>
              <a:rPr lang="en-US" b="1" dirty="0"/>
              <a:t>Translation: </a:t>
            </a:r>
            <a:r>
              <a:rPr lang="en-US" dirty="0"/>
              <a:t>It’s been a while since I used that information and it’s going to take me a bit to remember it.</a:t>
            </a:r>
          </a:p>
          <a:p>
            <a:pPr lvl="1"/>
            <a:endParaRPr lang="en-US" dirty="0"/>
          </a:p>
          <a:p>
            <a:r>
              <a:rPr lang="en-US" dirty="0"/>
              <a:t>“I’m thrashing right now.”</a:t>
            </a:r>
          </a:p>
          <a:p>
            <a:pPr lvl="1"/>
            <a:r>
              <a:rPr lang="en-US" b="1" dirty="0"/>
              <a:t>Translation: </a:t>
            </a:r>
            <a:r>
              <a:rPr lang="en-US" dirty="0"/>
              <a:t>I’m working on many tasks and switching between them frequently causing me to be inefficient.</a:t>
            </a:r>
          </a:p>
          <a:p>
            <a:pPr lvl="1"/>
            <a:endParaRPr lang="en-US" dirty="0"/>
          </a:p>
          <a:p>
            <a:r>
              <a:rPr lang="en-US" dirty="0"/>
              <a:t>“What’s the most-significant bit of this idea?”</a:t>
            </a:r>
          </a:p>
          <a:p>
            <a:pPr lvl="1"/>
            <a:r>
              <a:rPr lang="en-US" b="1" dirty="0"/>
              <a:t>Translation: </a:t>
            </a:r>
            <a:r>
              <a:rPr lang="en-US" dirty="0"/>
              <a:t>What’s the part of this idea that has the most impact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9ED0D7-33F5-03B2-9720-4A2058635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95981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/>
              <a:t>Swapping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When To Swap</a:t>
            </a:r>
          </a:p>
          <a:p>
            <a:pPr lvl="1"/>
            <a:r>
              <a:rPr lang="en-US" dirty="0"/>
              <a:t>Page Replacement Policies</a:t>
            </a:r>
          </a:p>
          <a:p>
            <a:pPr lvl="1"/>
            <a:r>
              <a:rPr lang="en-US" dirty="0"/>
              <a:t>Implementing LRU</a:t>
            </a:r>
          </a:p>
          <a:p>
            <a:endParaRPr lang="en-US" dirty="0"/>
          </a:p>
          <a:p>
            <a:r>
              <a:rPr lang="en-US" b="1" dirty="0"/>
              <a:t>RAID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15009891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562450-325E-40CB-A9D7-B1D8D4217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Traditional hard disk drives (HDDs) use magnetic regions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8549BD-FDF4-4751-B1F5-4444AF16A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63</a:t>
            </a:fld>
            <a:endParaRPr lang="en-US"/>
          </a:p>
        </p:txBody>
      </p:sp>
      <p:pic>
        <p:nvPicPr>
          <p:cNvPr id="7" name="Google Shape;401;g5e7b2e43bd_3_177">
            <a:extLst>
              <a:ext uri="{FF2B5EF4-FFF2-40B4-BE49-F238E27FC236}">
                <a16:creationId xmlns:a16="http://schemas.microsoft.com/office/drawing/2014/main" id="{3BE70325-C07F-4F6D-BEED-11F9D2B4766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76591" y="1100137"/>
            <a:ext cx="8080209" cy="54387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817504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31599-348B-4734-AAF8-F275A6437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Solid state drives (SSDs) use flash memory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D4891D4-4FBA-4FB6-9C66-D47F39FEA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1899" y="1143000"/>
            <a:ext cx="3998495" cy="5029200"/>
          </a:xfrm>
        </p:spPr>
        <p:txBody>
          <a:bodyPr/>
          <a:lstStyle/>
          <a:p>
            <a:r>
              <a:rPr lang="en-US" dirty="0"/>
              <a:t>Still non-volatile</a:t>
            </a:r>
          </a:p>
          <a:p>
            <a:endParaRPr lang="en-US" dirty="0"/>
          </a:p>
          <a:p>
            <a:r>
              <a:rPr lang="en-US" dirty="0"/>
              <a:t>Significantly faster</a:t>
            </a:r>
          </a:p>
          <a:p>
            <a:pPr lvl="1"/>
            <a:r>
              <a:rPr lang="en-US" dirty="0"/>
              <a:t>0.1 </a:t>
            </a:r>
            <a:r>
              <a:rPr lang="en-US" dirty="0" err="1"/>
              <a:t>ms</a:t>
            </a:r>
            <a:r>
              <a:rPr lang="en-US" dirty="0"/>
              <a:t> to access</a:t>
            </a:r>
            <a:br>
              <a:rPr lang="en-US" dirty="0"/>
            </a:br>
            <a:r>
              <a:rPr lang="en-US" dirty="0"/>
              <a:t>(10 </a:t>
            </a:r>
            <a:r>
              <a:rPr lang="en-US" dirty="0" err="1"/>
              <a:t>ms</a:t>
            </a:r>
            <a:r>
              <a:rPr lang="en-US" dirty="0"/>
              <a:t> for disk)</a:t>
            </a:r>
          </a:p>
          <a:p>
            <a:pPr lvl="1"/>
            <a:endParaRPr lang="en-US" dirty="0"/>
          </a:p>
          <a:p>
            <a:r>
              <a:rPr lang="en-US" dirty="0"/>
              <a:t>More limited lifetime than disk</a:t>
            </a:r>
          </a:p>
          <a:p>
            <a:pPr lvl="1"/>
            <a:r>
              <a:rPr lang="en-US" dirty="0"/>
              <a:t>Limited writes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DBED7C-8257-45EF-A02F-CC2B10DE6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64</a:t>
            </a:fld>
            <a:endParaRPr lang="en-US"/>
          </a:p>
        </p:txBody>
      </p:sp>
      <p:pic>
        <p:nvPicPr>
          <p:cNvPr id="5" name="Google Shape;524;p67">
            <a:extLst>
              <a:ext uri="{FF2B5EF4-FFF2-40B4-BE49-F238E27FC236}">
                <a16:creationId xmlns:a16="http://schemas.microsoft.com/office/drawing/2014/main" id="{64914AB8-DF50-4FB7-B459-7034D186370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7595" y="1207059"/>
            <a:ext cx="3752896" cy="337174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525;p67">
            <a:extLst>
              <a:ext uri="{FF2B5EF4-FFF2-40B4-BE49-F238E27FC236}">
                <a16:creationId xmlns:a16="http://schemas.microsoft.com/office/drawing/2014/main" id="{9898294B-F7A1-43A8-B878-D059ED1BBE5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68484" y="1325302"/>
            <a:ext cx="3388221" cy="102088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526;p67">
            <a:extLst>
              <a:ext uri="{FF2B5EF4-FFF2-40B4-BE49-F238E27FC236}">
                <a16:creationId xmlns:a16="http://schemas.microsoft.com/office/drawing/2014/main" id="{B81601EE-15FA-4F0F-9175-DDB48851F64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164" y="2377447"/>
            <a:ext cx="2230292" cy="211506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527;p67">
            <a:extLst>
              <a:ext uri="{FF2B5EF4-FFF2-40B4-BE49-F238E27FC236}">
                <a16:creationId xmlns:a16="http://schemas.microsoft.com/office/drawing/2014/main" id="{39A05B12-426F-48E9-BAD8-34FC13018B12}"/>
              </a:ext>
            </a:extLst>
          </p:cNvPr>
          <p:cNvSpPr txBox="1"/>
          <p:nvPr/>
        </p:nvSpPr>
        <p:spPr>
          <a:xfrm>
            <a:off x="607595" y="4871461"/>
            <a:ext cx="7342959" cy="14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NMOS transistor with an additional conductor between gate and source/drain which “traps” electrons. The presence/absence is a 1 or 0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8424633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CC8AE-C498-4811-8E91-6876E4E11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rates for disks are a serious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48590-1808-4AA5-B592-C13E71EF3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Problem: disks fail</a:t>
            </a:r>
          </a:p>
          <a:p>
            <a:pPr lvl="1"/>
            <a:r>
              <a:rPr lang="en-US" dirty="0"/>
              <a:t>HDDs have physical actuators that wear out</a:t>
            </a:r>
          </a:p>
          <a:p>
            <a:pPr lvl="1"/>
            <a:r>
              <a:rPr lang="en-US" dirty="0"/>
              <a:t>SSDs have limited numbers of writes</a:t>
            </a:r>
          </a:p>
          <a:p>
            <a:pPr lvl="1"/>
            <a:endParaRPr lang="en-US" dirty="0"/>
          </a:p>
          <a:p>
            <a:r>
              <a:rPr lang="en-US" dirty="0"/>
              <a:t>Big problem: servers have many disks</a:t>
            </a:r>
          </a:p>
          <a:p>
            <a:pPr lvl="1"/>
            <a:r>
              <a:rPr lang="en-US" dirty="0"/>
              <a:t>Assume rate of failure per year of disk is 1%</a:t>
            </a:r>
          </a:p>
          <a:p>
            <a:pPr lvl="2"/>
            <a:r>
              <a:rPr lang="en-US" dirty="0"/>
              <a:t>And failures aren’t correlated</a:t>
            </a:r>
          </a:p>
          <a:p>
            <a:pPr lvl="1"/>
            <a:r>
              <a:rPr lang="en-US" dirty="0"/>
              <a:t>And a server has 264 disks</a:t>
            </a:r>
          </a:p>
          <a:p>
            <a:pPr lvl="1"/>
            <a:r>
              <a:rPr lang="en-US" dirty="0"/>
              <a:t>What are the odds that a disk will fail this year?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1 – (1 – 0.01)</a:t>
            </a:r>
            <a:r>
              <a:rPr lang="en-US" baseline="30000" dirty="0"/>
              <a:t>264</a:t>
            </a:r>
            <a:r>
              <a:rPr lang="en-US" dirty="0"/>
              <a:t> = 93% odds that at least one disk will fail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9BE0B-CB7E-4DEE-8347-C97B54375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6122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554F7-477F-4E11-AEFD-540C72E40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server at Northwestern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9B98C-3EA0-46E7-8EDD-F889B31DA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6288505" cy="5029200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264 fast (10k RPM) magnetic disks (for production)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56 slow (7200 RPM) magnetic disks (for backup)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~150 TB storage capacity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Comprised of 6 physical chassis (boxes) in one big cabinet, about the size of a coat closet.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7ECF79-D184-49FD-A9C1-5006EA55A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66</a:t>
            </a:fld>
            <a:endParaRPr lang="en-US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91B5E0AE-3FF9-4E35-96AE-6109CC582C67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91250" y="857251"/>
            <a:ext cx="6858000" cy="51434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AEF270-CFD0-453D-BA67-06637E4BF0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899321" y="4496115"/>
            <a:ext cx="3149180" cy="236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45870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C4268-E4D3-4158-B806-B6F31CFDE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Redundant Array of Independent Disks (RAID)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00F2E-2B73-47EF-A2C6-A5D524C57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Observation in 1988 (Patterson, Gibson, Katz)</a:t>
            </a:r>
          </a:p>
          <a:p>
            <a:pPr lvl="1"/>
            <a:r>
              <a:rPr lang="en-US" dirty="0"/>
              <a:t>Servers could use a high-quality mainframe disk drive</a:t>
            </a:r>
          </a:p>
          <a:p>
            <a:pPr marL="457200" lvl="1" indent="0">
              <a:buNone/>
            </a:pPr>
            <a:br>
              <a:rPr lang="en-US" dirty="0"/>
            </a:br>
            <a:r>
              <a:rPr lang="en-US" dirty="0"/>
              <a:t>	OR for the same cost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Servers could use several redundant low-quality consumer disk drives</a:t>
            </a:r>
          </a:p>
          <a:p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Using an array of cheap disks actually improves multiple things</a:t>
            </a:r>
          </a:p>
          <a:p>
            <a:pPr lvl="1"/>
            <a:r>
              <a:rPr lang="en-US" sz="2400" dirty="0"/>
              <a:t>Reduce impact of a </a:t>
            </a:r>
            <a:r>
              <a:rPr lang="en-US" sz="2400" b="1" i="1" dirty="0"/>
              <a:t>failure</a:t>
            </a:r>
            <a:r>
              <a:rPr lang="en-US" sz="2400" dirty="0"/>
              <a:t> by storing data redundantly on multiple disks.</a:t>
            </a:r>
          </a:p>
          <a:p>
            <a:pPr lvl="1"/>
            <a:r>
              <a:rPr lang="en-US" sz="2400" dirty="0"/>
              <a:t>Increase </a:t>
            </a:r>
            <a:r>
              <a:rPr lang="en-US" sz="2400" b="1" i="1" dirty="0"/>
              <a:t>capacity</a:t>
            </a:r>
            <a:r>
              <a:rPr lang="en-US" sz="2400" dirty="0"/>
              <a:t> by making multiple disks available to store data.</a:t>
            </a:r>
          </a:p>
          <a:p>
            <a:pPr lvl="1"/>
            <a:r>
              <a:rPr lang="en-US" sz="2400" dirty="0"/>
              <a:t>Increase </a:t>
            </a:r>
            <a:r>
              <a:rPr lang="en-US" sz="2400" b="1" i="1" dirty="0"/>
              <a:t>throughput</a:t>
            </a:r>
            <a:r>
              <a:rPr lang="en-US" sz="2400" dirty="0"/>
              <a:t> by accessing data in </a:t>
            </a:r>
            <a:r>
              <a:rPr lang="en-US" sz="2400" i="1" dirty="0"/>
              <a:t>parallel</a:t>
            </a:r>
            <a:r>
              <a:rPr lang="en-US" sz="2400" dirty="0"/>
              <a:t> on multiple disks.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B88E3-4698-4C10-A69F-ECABFA83B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71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E0828-0F88-49EE-BBE2-DA2041237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idea of RAID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57E78-0D70-4649-8B97-D4306EBF0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Combine many disks to create one </a:t>
            </a:r>
            <a:r>
              <a:rPr lang="en-US" i="1" dirty="0"/>
              <a:t>superior</a:t>
            </a:r>
            <a:r>
              <a:rPr lang="en-US" dirty="0"/>
              <a:t> virtual disk.</a:t>
            </a:r>
          </a:p>
          <a:p>
            <a:r>
              <a:rPr lang="en-US" dirty="0"/>
              <a:t>The RAID array provides the same interface as a single disk.</a:t>
            </a:r>
          </a:p>
          <a:p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C03C731-7BAF-4939-BE1A-DBCC091E14FB}"/>
              </a:ext>
            </a:extLst>
          </p:cNvPr>
          <p:cNvGrpSpPr/>
          <p:nvPr/>
        </p:nvGrpSpPr>
        <p:grpSpPr>
          <a:xfrm>
            <a:off x="556381" y="2324651"/>
            <a:ext cx="4532766" cy="4214244"/>
            <a:chOff x="189328" y="2483535"/>
            <a:chExt cx="4532766" cy="421424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8ED25E7-9DC3-4AC8-9F46-1D0DB3F87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3826" y="3973522"/>
              <a:ext cx="2724257" cy="2724257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E3E543F-0EF7-48D1-9C06-C9A9751E7077}"/>
                </a:ext>
              </a:extLst>
            </p:cNvPr>
            <p:cNvSpPr txBox="1"/>
            <p:nvPr/>
          </p:nvSpPr>
          <p:spPr>
            <a:xfrm>
              <a:off x="189328" y="2483535"/>
              <a:ext cx="45327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Computer thinks it’s dealing with this: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454091A-6FB3-47D6-9D87-E913B481A366}"/>
                </a:ext>
              </a:extLst>
            </p:cNvPr>
            <p:cNvSpPr txBox="1"/>
            <p:nvPr/>
          </p:nvSpPr>
          <p:spPr>
            <a:xfrm>
              <a:off x="2091173" y="3141758"/>
              <a:ext cx="18226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Sector r/w requests</a:t>
              </a:r>
            </a:p>
          </p:txBody>
        </p:sp>
        <p:sp>
          <p:nvSpPr>
            <p:cNvPr id="11" name="Down Arrow 11">
              <a:extLst>
                <a:ext uri="{FF2B5EF4-FFF2-40B4-BE49-F238E27FC236}">
                  <a16:creationId xmlns:a16="http://schemas.microsoft.com/office/drawing/2014/main" id="{B4BDBC61-0B39-4D31-9973-21A494D21012}"/>
                </a:ext>
              </a:extLst>
            </p:cNvPr>
            <p:cNvSpPr/>
            <p:nvPr/>
          </p:nvSpPr>
          <p:spPr>
            <a:xfrm>
              <a:off x="1522762" y="2982098"/>
              <a:ext cx="568411" cy="946117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6B5C1BBF-8933-4984-8B03-959706ED23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9328" y="4740832"/>
              <a:ext cx="1120963" cy="1451550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A903B6A-4ADF-4A52-BBB7-1134D1159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3342160" y="4740832"/>
              <a:ext cx="1120963" cy="1451550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263106E-65EF-4035-B864-4DF602D05BB1}"/>
              </a:ext>
            </a:extLst>
          </p:cNvPr>
          <p:cNvGrpSpPr/>
          <p:nvPr/>
        </p:nvGrpSpPr>
        <p:grpSpPr>
          <a:xfrm>
            <a:off x="4975878" y="2329840"/>
            <a:ext cx="6915664" cy="4209055"/>
            <a:chOff x="5214551" y="2488724"/>
            <a:chExt cx="6915664" cy="420905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D154AFF-21AC-4FC9-BBCF-4783065E53DB}"/>
                </a:ext>
              </a:extLst>
            </p:cNvPr>
            <p:cNvSpPr txBox="1"/>
            <p:nvPr/>
          </p:nvSpPr>
          <p:spPr>
            <a:xfrm>
              <a:off x="5651156" y="2488724"/>
              <a:ext cx="61495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But it’s just an illusion.  The reality is: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ED57F13-0D47-4DDD-8B6F-AF4D171FC2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44047" y="5335651"/>
              <a:ext cx="1239795" cy="123979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A531DA3-DF37-4C25-BB62-432B4375A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27820" y="5335652"/>
              <a:ext cx="1239795" cy="1239795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A42F2C9-FBB3-4CE9-8773-23CF26671722}"/>
                </a:ext>
              </a:extLst>
            </p:cNvPr>
            <p:cNvSpPr txBox="1"/>
            <p:nvPr/>
          </p:nvSpPr>
          <p:spPr>
            <a:xfrm>
              <a:off x="7076083" y="3001406"/>
              <a:ext cx="1768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Sector r/w requests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1768F11-6630-4732-A501-41D48A340A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60274" y="5335651"/>
              <a:ext cx="1239795" cy="123979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B65CE9E-2FEE-49F0-81BC-B4E7ED661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74193" y="5335651"/>
              <a:ext cx="1239795" cy="123979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281EC00-1D79-4CED-B8AA-572BF5A77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57966" y="5335652"/>
              <a:ext cx="1239795" cy="123979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A78DE66-B6AA-4EBC-8691-C283C086F0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0420" y="5335651"/>
              <a:ext cx="1239795" cy="1239795"/>
            </a:xfrm>
            <a:prstGeom prst="rect">
              <a:avLst/>
            </a:prstGeom>
          </p:spPr>
        </p:pic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F3B1D63-16B3-4953-A8F8-E55609C62D13}"/>
                </a:ext>
              </a:extLst>
            </p:cNvPr>
            <p:cNvCxnSpPr>
              <a:cxnSpLocks/>
            </p:cNvCxnSpPr>
            <p:nvPr/>
          </p:nvCxnSpPr>
          <p:spPr>
            <a:xfrm>
              <a:off x="5947717" y="5117959"/>
              <a:ext cx="5576191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8012997-8E88-418C-BACB-0FA104869412}"/>
                </a:ext>
              </a:extLst>
            </p:cNvPr>
            <p:cNvCxnSpPr>
              <a:cxnSpLocks/>
            </p:cNvCxnSpPr>
            <p:nvPr/>
          </p:nvCxnSpPr>
          <p:spPr>
            <a:xfrm>
              <a:off x="8657966" y="3973522"/>
              <a:ext cx="0" cy="113208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D0D53E2-8286-49F1-85D0-3CD0E5A08185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>
              <a:off x="5947717" y="5098572"/>
              <a:ext cx="1" cy="23708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B199758-1F21-4055-842C-82A61E96F0F7}"/>
                </a:ext>
              </a:extLst>
            </p:cNvPr>
            <p:cNvCxnSpPr>
              <a:cxnSpLocks/>
            </p:cNvCxnSpPr>
            <p:nvPr/>
          </p:nvCxnSpPr>
          <p:spPr>
            <a:xfrm>
              <a:off x="7057350" y="5098570"/>
              <a:ext cx="1" cy="23708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B0BA631-CE29-4784-896E-9F4FE9418001}"/>
                </a:ext>
              </a:extLst>
            </p:cNvPr>
            <p:cNvCxnSpPr>
              <a:cxnSpLocks/>
            </p:cNvCxnSpPr>
            <p:nvPr/>
          </p:nvCxnSpPr>
          <p:spPr>
            <a:xfrm>
              <a:off x="8198294" y="5115043"/>
              <a:ext cx="1" cy="23708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6EC2FEF-8674-434F-B657-4FB45FC5D24E}"/>
                </a:ext>
              </a:extLst>
            </p:cNvPr>
            <p:cNvCxnSpPr>
              <a:cxnSpLocks/>
            </p:cNvCxnSpPr>
            <p:nvPr/>
          </p:nvCxnSpPr>
          <p:spPr>
            <a:xfrm>
              <a:off x="9285688" y="5101926"/>
              <a:ext cx="1" cy="23708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907B5B9-D1E9-4AFE-A6D7-F4F2DE04E94E}"/>
                </a:ext>
              </a:extLst>
            </p:cNvPr>
            <p:cNvCxnSpPr>
              <a:cxnSpLocks/>
            </p:cNvCxnSpPr>
            <p:nvPr/>
          </p:nvCxnSpPr>
          <p:spPr>
            <a:xfrm>
              <a:off x="10395321" y="5101924"/>
              <a:ext cx="1" cy="23708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A93922F-4980-4E41-A376-ACD4BEEA7DB3}"/>
                </a:ext>
              </a:extLst>
            </p:cNvPr>
            <p:cNvCxnSpPr>
              <a:cxnSpLocks/>
            </p:cNvCxnSpPr>
            <p:nvPr/>
          </p:nvCxnSpPr>
          <p:spPr>
            <a:xfrm>
              <a:off x="11523908" y="5118397"/>
              <a:ext cx="1" cy="23708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9704503-B73A-48FF-8B4F-4F27E41B0B70}"/>
                </a:ext>
              </a:extLst>
            </p:cNvPr>
            <p:cNvCxnSpPr>
              <a:cxnSpLocks/>
            </p:cNvCxnSpPr>
            <p:nvPr/>
          </p:nvCxnSpPr>
          <p:spPr>
            <a:xfrm>
              <a:off x="7883610" y="3973522"/>
              <a:ext cx="790006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06BE00D-24C0-4184-B1F0-9F4BC8955E93}"/>
                </a:ext>
              </a:extLst>
            </p:cNvPr>
            <p:cNvGrpSpPr/>
            <p:nvPr/>
          </p:nvGrpSpPr>
          <p:grpSpPr>
            <a:xfrm>
              <a:off x="6041320" y="3571666"/>
              <a:ext cx="2045248" cy="1533936"/>
              <a:chOff x="6041320" y="3571666"/>
              <a:chExt cx="2045248" cy="1533936"/>
            </a:xfrm>
          </p:grpSpPr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A3AE8194-DA1D-4166-B886-52B86FC9E8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41320" y="3571666"/>
                <a:ext cx="2045248" cy="1533936"/>
              </a:xfrm>
              <a:prstGeom prst="rect">
                <a:avLst/>
              </a:prstGeom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BE45F01-5770-49BB-BCC4-84527E83D5DD}"/>
                  </a:ext>
                </a:extLst>
              </p:cNvPr>
              <p:cNvSpPr txBox="1"/>
              <p:nvPr/>
            </p:nvSpPr>
            <p:spPr>
              <a:xfrm rot="20924761">
                <a:off x="6337060" y="3995862"/>
                <a:ext cx="102494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RAID controller</a:t>
                </a:r>
              </a:p>
            </p:txBody>
          </p:sp>
        </p:grpSp>
        <p:sp>
          <p:nvSpPr>
            <p:cNvPr id="31" name="Rounded Rectangle 56">
              <a:extLst>
                <a:ext uri="{FF2B5EF4-FFF2-40B4-BE49-F238E27FC236}">
                  <a16:creationId xmlns:a16="http://schemas.microsoft.com/office/drawing/2014/main" id="{D3CB7BE7-BB9C-4401-BDD0-3D444F1DDF92}"/>
                </a:ext>
              </a:extLst>
            </p:cNvPr>
            <p:cNvSpPr/>
            <p:nvPr/>
          </p:nvSpPr>
          <p:spPr>
            <a:xfrm>
              <a:off x="5214551" y="3683779"/>
              <a:ext cx="6915664" cy="3014000"/>
            </a:xfrm>
            <a:prstGeom prst="roundRect">
              <a:avLst>
                <a:gd name="adj" fmla="val 9697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EB3E70B-9C00-40D8-B842-48EC63BE560F}"/>
                </a:ext>
              </a:extLst>
            </p:cNvPr>
            <p:cNvSpPr txBox="1"/>
            <p:nvPr/>
          </p:nvSpPr>
          <p:spPr>
            <a:xfrm>
              <a:off x="9111565" y="3708372"/>
              <a:ext cx="2238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/>
                <a:t>RAID virtual disk</a:t>
              </a:r>
            </a:p>
          </p:txBody>
        </p:sp>
        <p:sp>
          <p:nvSpPr>
            <p:cNvPr id="33" name="Down Arrow 13">
              <a:extLst>
                <a:ext uri="{FF2B5EF4-FFF2-40B4-BE49-F238E27FC236}">
                  <a16:creationId xmlns:a16="http://schemas.microsoft.com/office/drawing/2014/main" id="{4FB778BD-9FFF-48BC-B69E-5385E3622A84}"/>
                </a:ext>
              </a:extLst>
            </p:cNvPr>
            <p:cNvSpPr/>
            <p:nvPr/>
          </p:nvSpPr>
          <p:spPr>
            <a:xfrm>
              <a:off x="6470821" y="2939734"/>
              <a:ext cx="568411" cy="74404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7642832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E52E7-4935-4630-AB39-278F4F775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RAID fit into the OS?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FF10B-771C-4496-8071-BAD7D3F53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RAID can be implemented in software or hardware</a:t>
            </a:r>
          </a:p>
          <a:p>
            <a:r>
              <a:rPr lang="en-US" b="1" i="1" dirty="0"/>
              <a:t>Software RAID</a:t>
            </a:r>
            <a:r>
              <a:rPr lang="en-US" b="1" dirty="0"/>
              <a:t> </a:t>
            </a:r>
            <a:r>
              <a:rPr lang="en-US" dirty="0"/>
              <a:t>means that the OS is responsible for assembling multiple disks into a RAID.</a:t>
            </a:r>
          </a:p>
          <a:p>
            <a:pPr lvl="1"/>
            <a:r>
              <a:rPr lang="en-US" dirty="0"/>
              <a:t>Implements a generic block device.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b="1" i="1" dirty="0"/>
              <a:t>Hardware RAID </a:t>
            </a:r>
            <a:r>
              <a:rPr lang="en-US" dirty="0"/>
              <a:t>requires a specialized controller card that coordinates the multiple disks, presenting interface of one disk.</a:t>
            </a:r>
          </a:p>
          <a:p>
            <a:pPr lvl="1"/>
            <a:r>
              <a:rPr lang="en-US" dirty="0"/>
              <a:t>OS just needs a driver for the RAID controller, like any other disk controller.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785913-0523-48D9-AE02-976D4F93C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66B958-B7FA-47AE-B8A9-47C5BEE57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566" y="2094294"/>
            <a:ext cx="5281828" cy="237998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A4CF6C0-1AAE-4995-9894-D24AB2AB72E3}"/>
              </a:ext>
            </a:extLst>
          </p:cNvPr>
          <p:cNvCxnSpPr>
            <a:cxnSpLocks/>
          </p:cNvCxnSpPr>
          <p:nvPr/>
        </p:nvCxnSpPr>
        <p:spPr>
          <a:xfrm flipV="1">
            <a:off x="3858794" y="4305300"/>
            <a:ext cx="2439771" cy="25346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8FE0B1D-8520-41F2-9203-6BE7C8ACC7D5}"/>
              </a:ext>
            </a:extLst>
          </p:cNvPr>
          <p:cNvCxnSpPr>
            <a:cxnSpLocks/>
          </p:cNvCxnSpPr>
          <p:nvPr/>
        </p:nvCxnSpPr>
        <p:spPr>
          <a:xfrm>
            <a:off x="4889500" y="2806700"/>
            <a:ext cx="1422400" cy="83767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9297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CB87B0-CA29-4720-BEA4-AFBCEE6A1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</a:t>
            </a:fld>
            <a:endParaRPr lang="en-US"/>
          </a:p>
        </p:txBody>
      </p:sp>
      <p:sp>
        <p:nvSpPr>
          <p:cNvPr id="5" name="Google Shape;1083;g5e39d93ef4_0_659">
            <a:extLst>
              <a:ext uri="{FF2B5EF4-FFF2-40B4-BE49-F238E27FC236}">
                <a16:creationId xmlns:a16="http://schemas.microsoft.com/office/drawing/2014/main" id="{427EC6A7-B29A-47AA-91AD-CD1864F49FE0}"/>
              </a:ext>
            </a:extLst>
          </p:cNvPr>
          <p:cNvSpPr/>
          <p:nvPr/>
        </p:nvSpPr>
        <p:spPr>
          <a:xfrm>
            <a:off x="2173530" y="3308819"/>
            <a:ext cx="1019700" cy="957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CPU</a:t>
            </a:r>
            <a:endParaRPr sz="2400"/>
          </a:p>
        </p:txBody>
      </p:sp>
      <p:sp>
        <p:nvSpPr>
          <p:cNvPr id="6" name="Google Shape;1084;g5e39d93ef4_0_659">
            <a:extLst>
              <a:ext uri="{FF2B5EF4-FFF2-40B4-BE49-F238E27FC236}">
                <a16:creationId xmlns:a16="http://schemas.microsoft.com/office/drawing/2014/main" id="{EE51B765-4897-44CE-AF42-093C013D3428}"/>
              </a:ext>
            </a:extLst>
          </p:cNvPr>
          <p:cNvSpPr/>
          <p:nvPr/>
        </p:nvSpPr>
        <p:spPr>
          <a:xfrm>
            <a:off x="597218" y="1247013"/>
            <a:ext cx="1914900" cy="614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A</a:t>
            </a:r>
            <a:endParaRPr sz="2400"/>
          </a:p>
        </p:txBody>
      </p:sp>
      <p:sp>
        <p:nvSpPr>
          <p:cNvPr id="7" name="Google Shape;1085;g5e39d93ef4_0_659">
            <a:extLst>
              <a:ext uri="{FF2B5EF4-FFF2-40B4-BE49-F238E27FC236}">
                <a16:creationId xmlns:a16="http://schemas.microsoft.com/office/drawing/2014/main" id="{FD77CF01-FB1F-4550-9C75-550372772D70}"/>
              </a:ext>
            </a:extLst>
          </p:cNvPr>
          <p:cNvSpPr/>
          <p:nvPr/>
        </p:nvSpPr>
        <p:spPr>
          <a:xfrm>
            <a:off x="615503" y="2121181"/>
            <a:ext cx="1914900" cy="614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B</a:t>
            </a:r>
            <a:endParaRPr sz="2400" dirty="0"/>
          </a:p>
        </p:txBody>
      </p:sp>
      <p:cxnSp>
        <p:nvCxnSpPr>
          <p:cNvPr id="8" name="Google Shape;1086;g5e39d93ef4_0_659">
            <a:extLst>
              <a:ext uri="{FF2B5EF4-FFF2-40B4-BE49-F238E27FC236}">
                <a16:creationId xmlns:a16="http://schemas.microsoft.com/office/drawing/2014/main" id="{B30571BB-7D17-4F5F-89B3-4F79FBBFF4C6}"/>
              </a:ext>
            </a:extLst>
          </p:cNvPr>
          <p:cNvCxnSpPr>
            <a:stCxn id="7" idx="3"/>
            <a:endCxn id="5" idx="0"/>
          </p:cNvCxnSpPr>
          <p:nvPr/>
        </p:nvCxnSpPr>
        <p:spPr>
          <a:xfrm>
            <a:off x="2530403" y="2428231"/>
            <a:ext cx="152977" cy="880588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" name="Google Shape;1098;g5e39d93ef4_0_659">
            <a:extLst>
              <a:ext uri="{FF2B5EF4-FFF2-40B4-BE49-F238E27FC236}">
                <a16:creationId xmlns:a16="http://schemas.microsoft.com/office/drawing/2014/main" id="{D1D48B24-7316-41BF-98E5-AAE643E81DFF}"/>
              </a:ext>
            </a:extLst>
          </p:cNvPr>
          <p:cNvSpPr/>
          <p:nvPr/>
        </p:nvSpPr>
        <p:spPr>
          <a:xfrm>
            <a:off x="4005475" y="826240"/>
            <a:ext cx="1725300" cy="5802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2" name="Google Shape;1067;g5e39d93ef4_0_628">
            <a:extLst>
              <a:ext uri="{FF2B5EF4-FFF2-40B4-BE49-F238E27FC236}">
                <a16:creationId xmlns:a16="http://schemas.microsoft.com/office/drawing/2014/main" id="{AE8E894D-EDBB-49C9-8600-9AC7B2F6C953}"/>
              </a:ext>
            </a:extLst>
          </p:cNvPr>
          <p:cNvSpPr txBox="1"/>
          <p:nvPr/>
        </p:nvSpPr>
        <p:spPr>
          <a:xfrm>
            <a:off x="3767700" y="148095"/>
            <a:ext cx="2129100" cy="18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Virtual Memory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(Process B Only!)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068;g5e39d93ef4_0_628">
            <a:extLst>
              <a:ext uri="{FF2B5EF4-FFF2-40B4-BE49-F238E27FC236}">
                <a16:creationId xmlns:a16="http://schemas.microsoft.com/office/drawing/2014/main" id="{E39241DB-6AC8-4FF0-BF5C-F32176D71379}"/>
              </a:ext>
            </a:extLst>
          </p:cNvPr>
          <p:cNvSpPr txBox="1"/>
          <p:nvPr/>
        </p:nvSpPr>
        <p:spPr>
          <a:xfrm>
            <a:off x="5781750" y="826240"/>
            <a:ext cx="131100" cy="54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0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br>
              <a:rPr lang="en-US" sz="2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1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2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3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4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5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6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7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 dirty="0">
                <a:latin typeface="Calibri"/>
                <a:ea typeface="Calibri"/>
                <a:cs typeface="Calibri"/>
                <a:sym typeface="Calibri"/>
              </a:rPr>
              <a:t>8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069;g5e39d93ef4_0_628">
            <a:extLst>
              <a:ext uri="{FF2B5EF4-FFF2-40B4-BE49-F238E27FC236}">
                <a16:creationId xmlns:a16="http://schemas.microsoft.com/office/drawing/2014/main" id="{9C2EE9EB-ECF6-4683-BD8E-2BE9993599E2}"/>
              </a:ext>
            </a:extLst>
          </p:cNvPr>
          <p:cNvSpPr/>
          <p:nvPr/>
        </p:nvSpPr>
        <p:spPr>
          <a:xfrm>
            <a:off x="4005475" y="826240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15" name="Google Shape;1070;g5e39d93ef4_0_628">
            <a:extLst>
              <a:ext uri="{FF2B5EF4-FFF2-40B4-BE49-F238E27FC236}">
                <a16:creationId xmlns:a16="http://schemas.microsoft.com/office/drawing/2014/main" id="{D2E394CE-19C3-494B-90D6-5A90D4D9FD73}"/>
              </a:ext>
            </a:extLst>
          </p:cNvPr>
          <p:cNvSpPr/>
          <p:nvPr/>
        </p:nvSpPr>
        <p:spPr>
          <a:xfrm>
            <a:off x="4004926" y="2871595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B</a:t>
            </a:r>
            <a:endParaRPr sz="2400" dirty="0"/>
          </a:p>
        </p:txBody>
      </p:sp>
      <p:sp>
        <p:nvSpPr>
          <p:cNvPr id="16" name="Google Shape;1071;g5e39d93ef4_0_628">
            <a:extLst>
              <a:ext uri="{FF2B5EF4-FFF2-40B4-BE49-F238E27FC236}">
                <a16:creationId xmlns:a16="http://schemas.microsoft.com/office/drawing/2014/main" id="{98B84070-A3E6-4177-A49A-2BEAF0FA5391}"/>
              </a:ext>
            </a:extLst>
          </p:cNvPr>
          <p:cNvSpPr/>
          <p:nvPr/>
        </p:nvSpPr>
        <p:spPr>
          <a:xfrm>
            <a:off x="4005475" y="5418590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cxnSp>
        <p:nvCxnSpPr>
          <p:cNvPr id="17" name="Google Shape;1072;g5e39d93ef4_0_628">
            <a:extLst>
              <a:ext uri="{FF2B5EF4-FFF2-40B4-BE49-F238E27FC236}">
                <a16:creationId xmlns:a16="http://schemas.microsoft.com/office/drawing/2014/main" id="{3BA8BD93-9B8A-48B2-9927-B9A64DD902DE}"/>
              </a:ext>
            </a:extLst>
          </p:cNvPr>
          <p:cNvCxnSpPr>
            <a:cxnSpLocks/>
            <a:stCxn id="15" idx="3"/>
            <a:endCxn id="24" idx="1"/>
          </p:cNvCxnSpPr>
          <p:nvPr/>
        </p:nvCxnSpPr>
        <p:spPr>
          <a:xfrm flipV="1">
            <a:off x="5730226" y="2290850"/>
            <a:ext cx="1713519" cy="918995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1073;g5e39d93ef4_0_628">
            <a:extLst>
              <a:ext uri="{FF2B5EF4-FFF2-40B4-BE49-F238E27FC236}">
                <a16:creationId xmlns:a16="http://schemas.microsoft.com/office/drawing/2014/main" id="{9180A188-C7BE-45B1-9C79-96E29EF0A7B2}"/>
              </a:ext>
            </a:extLst>
          </p:cNvPr>
          <p:cNvCxnSpPr>
            <a:cxnSpLocks/>
            <a:stCxn id="16" idx="3"/>
            <a:endCxn id="26" idx="1"/>
          </p:cNvCxnSpPr>
          <p:nvPr/>
        </p:nvCxnSpPr>
        <p:spPr>
          <a:xfrm flipV="1">
            <a:off x="5730775" y="4234300"/>
            <a:ext cx="1712970" cy="1522540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" name="Google Shape;1074;g5e39d93ef4_0_628">
            <a:extLst>
              <a:ext uri="{FF2B5EF4-FFF2-40B4-BE49-F238E27FC236}">
                <a16:creationId xmlns:a16="http://schemas.microsoft.com/office/drawing/2014/main" id="{1B085876-7007-4A2C-B63C-FF6F3A9889DA}"/>
              </a:ext>
            </a:extLst>
          </p:cNvPr>
          <p:cNvCxnSpPr>
            <a:cxnSpLocks/>
            <a:stCxn id="14" idx="3"/>
            <a:endCxn id="25" idx="1"/>
          </p:cNvCxnSpPr>
          <p:nvPr/>
        </p:nvCxnSpPr>
        <p:spPr>
          <a:xfrm>
            <a:off x="5730775" y="1164490"/>
            <a:ext cx="1712970" cy="1803485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" name="Google Shape;1055;g5e39d93ef4_0_628">
            <a:extLst>
              <a:ext uri="{FF2B5EF4-FFF2-40B4-BE49-F238E27FC236}">
                <a16:creationId xmlns:a16="http://schemas.microsoft.com/office/drawing/2014/main" id="{1E15B37D-4C09-4D79-B272-C44F8A4503FF}"/>
              </a:ext>
            </a:extLst>
          </p:cNvPr>
          <p:cNvSpPr/>
          <p:nvPr/>
        </p:nvSpPr>
        <p:spPr>
          <a:xfrm>
            <a:off x="7443745" y="1276100"/>
            <a:ext cx="1725300" cy="465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1" name="Google Shape;1056;g5e39d93ef4_0_628">
            <a:extLst>
              <a:ext uri="{FF2B5EF4-FFF2-40B4-BE49-F238E27FC236}">
                <a16:creationId xmlns:a16="http://schemas.microsoft.com/office/drawing/2014/main" id="{C343129D-8266-4457-B1E0-F4D34D425DA6}"/>
              </a:ext>
            </a:extLst>
          </p:cNvPr>
          <p:cNvSpPr/>
          <p:nvPr/>
        </p:nvSpPr>
        <p:spPr>
          <a:xfrm>
            <a:off x="7443745" y="1276100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B</a:t>
            </a:r>
            <a:endParaRPr sz="2400" dirty="0"/>
          </a:p>
        </p:txBody>
      </p:sp>
      <p:sp>
        <p:nvSpPr>
          <p:cNvPr id="22" name="Google Shape;1057;g5e39d93ef4_0_628">
            <a:extLst>
              <a:ext uri="{FF2B5EF4-FFF2-40B4-BE49-F238E27FC236}">
                <a16:creationId xmlns:a16="http://schemas.microsoft.com/office/drawing/2014/main" id="{613081FB-1041-4530-B48F-745572F35EBE}"/>
              </a:ext>
            </a:extLst>
          </p:cNvPr>
          <p:cNvSpPr/>
          <p:nvPr/>
        </p:nvSpPr>
        <p:spPr>
          <a:xfrm>
            <a:off x="7443745" y="5254450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23" name="Google Shape;1059;g5e39d93ef4_0_628">
            <a:extLst>
              <a:ext uri="{FF2B5EF4-FFF2-40B4-BE49-F238E27FC236}">
                <a16:creationId xmlns:a16="http://schemas.microsoft.com/office/drawing/2014/main" id="{123E0CA1-AE4B-43E4-8A2F-35FDC4E70A3C}"/>
              </a:ext>
            </a:extLst>
          </p:cNvPr>
          <p:cNvSpPr/>
          <p:nvPr/>
        </p:nvSpPr>
        <p:spPr>
          <a:xfrm>
            <a:off x="7443745" y="4577950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B</a:t>
            </a:r>
            <a:endParaRPr sz="2400" dirty="0"/>
          </a:p>
        </p:txBody>
      </p:sp>
      <p:sp>
        <p:nvSpPr>
          <p:cNvPr id="24" name="Google Shape;1060;g5e39d93ef4_0_628">
            <a:extLst>
              <a:ext uri="{FF2B5EF4-FFF2-40B4-BE49-F238E27FC236}">
                <a16:creationId xmlns:a16="http://schemas.microsoft.com/office/drawing/2014/main" id="{3B13535C-3E85-48BB-9B08-A639A483C37E}"/>
              </a:ext>
            </a:extLst>
          </p:cNvPr>
          <p:cNvSpPr/>
          <p:nvPr/>
        </p:nvSpPr>
        <p:spPr>
          <a:xfrm>
            <a:off x="7443745" y="1952600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B</a:t>
            </a:r>
            <a:endParaRPr sz="2400" dirty="0"/>
          </a:p>
        </p:txBody>
      </p:sp>
      <p:sp>
        <p:nvSpPr>
          <p:cNvPr id="25" name="Google Shape;1061;g5e39d93ef4_0_628">
            <a:extLst>
              <a:ext uri="{FF2B5EF4-FFF2-40B4-BE49-F238E27FC236}">
                <a16:creationId xmlns:a16="http://schemas.microsoft.com/office/drawing/2014/main" id="{82C6680E-7636-4102-BDDC-09AD120427A6}"/>
              </a:ext>
            </a:extLst>
          </p:cNvPr>
          <p:cNvSpPr/>
          <p:nvPr/>
        </p:nvSpPr>
        <p:spPr>
          <a:xfrm>
            <a:off x="7443745" y="2629725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26" name="Google Shape;1062;g5e39d93ef4_0_628">
            <a:extLst>
              <a:ext uri="{FF2B5EF4-FFF2-40B4-BE49-F238E27FC236}">
                <a16:creationId xmlns:a16="http://schemas.microsoft.com/office/drawing/2014/main" id="{9F6ACE8A-6DAF-4233-8A75-5FF4B5D87A40}"/>
              </a:ext>
            </a:extLst>
          </p:cNvPr>
          <p:cNvSpPr/>
          <p:nvPr/>
        </p:nvSpPr>
        <p:spPr>
          <a:xfrm>
            <a:off x="7443745" y="3896050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/>
              <a:t>Process B</a:t>
            </a:r>
            <a:endParaRPr sz="2400"/>
          </a:p>
        </p:txBody>
      </p:sp>
      <p:sp>
        <p:nvSpPr>
          <p:cNvPr id="27" name="Google Shape;1063;g5e39d93ef4_0_628">
            <a:extLst>
              <a:ext uri="{FF2B5EF4-FFF2-40B4-BE49-F238E27FC236}">
                <a16:creationId xmlns:a16="http://schemas.microsoft.com/office/drawing/2014/main" id="{985E9F60-56B9-4EFB-A177-D38389056DE5}"/>
              </a:ext>
            </a:extLst>
          </p:cNvPr>
          <p:cNvSpPr/>
          <p:nvPr/>
        </p:nvSpPr>
        <p:spPr>
          <a:xfrm>
            <a:off x="7443745" y="3262888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B</a:t>
            </a:r>
            <a:endParaRPr sz="2400" dirty="0"/>
          </a:p>
        </p:txBody>
      </p:sp>
      <p:sp>
        <p:nvSpPr>
          <p:cNvPr id="28" name="Google Shape;1064;g5e39d93ef4_0_628">
            <a:extLst>
              <a:ext uri="{FF2B5EF4-FFF2-40B4-BE49-F238E27FC236}">
                <a16:creationId xmlns:a16="http://schemas.microsoft.com/office/drawing/2014/main" id="{032C7D5B-D8D1-4D72-A020-94BF29A2EDCC}"/>
              </a:ext>
            </a:extLst>
          </p:cNvPr>
          <p:cNvSpPr txBox="1"/>
          <p:nvPr/>
        </p:nvSpPr>
        <p:spPr>
          <a:xfrm>
            <a:off x="9227547" y="1276100"/>
            <a:ext cx="131100" cy="46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0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br>
              <a:rPr lang="en-US" sz="22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1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2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3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4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5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6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1042;g5e39d93ef4_0_401">
            <a:extLst>
              <a:ext uri="{FF2B5EF4-FFF2-40B4-BE49-F238E27FC236}">
                <a16:creationId xmlns:a16="http://schemas.microsoft.com/office/drawing/2014/main" id="{80FD3E52-D4C5-45E5-AAEC-AE0433388330}"/>
              </a:ext>
            </a:extLst>
          </p:cNvPr>
          <p:cNvSpPr txBox="1"/>
          <p:nvPr/>
        </p:nvSpPr>
        <p:spPr>
          <a:xfrm>
            <a:off x="7052995" y="642938"/>
            <a:ext cx="2659050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Physical Memory (RAM)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Shared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E61E800E-5FBD-43E6-BFE9-AD5A31D9BDDC}"/>
              </a:ext>
            </a:extLst>
          </p:cNvPr>
          <p:cNvSpPr/>
          <p:nvPr/>
        </p:nvSpPr>
        <p:spPr>
          <a:xfrm>
            <a:off x="3495500" y="825500"/>
            <a:ext cx="438282" cy="5802300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Google Shape;1070;g5e39d93ef4_0_628">
            <a:extLst>
              <a:ext uri="{FF2B5EF4-FFF2-40B4-BE49-F238E27FC236}">
                <a16:creationId xmlns:a16="http://schemas.microsoft.com/office/drawing/2014/main" id="{DE4874F4-816F-4001-B917-419153C8A7FF}"/>
              </a:ext>
            </a:extLst>
          </p:cNvPr>
          <p:cNvSpPr/>
          <p:nvPr/>
        </p:nvSpPr>
        <p:spPr>
          <a:xfrm>
            <a:off x="4005475" y="1502740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B</a:t>
            </a:r>
            <a:endParaRPr sz="2400" dirty="0"/>
          </a:p>
        </p:txBody>
      </p:sp>
      <p:sp>
        <p:nvSpPr>
          <p:cNvPr id="39" name="Google Shape;1070;g5e39d93ef4_0_628">
            <a:extLst>
              <a:ext uri="{FF2B5EF4-FFF2-40B4-BE49-F238E27FC236}">
                <a16:creationId xmlns:a16="http://schemas.microsoft.com/office/drawing/2014/main" id="{1FEF93C2-0190-481D-817F-A8E95607E13F}"/>
              </a:ext>
            </a:extLst>
          </p:cNvPr>
          <p:cNvSpPr/>
          <p:nvPr/>
        </p:nvSpPr>
        <p:spPr>
          <a:xfrm>
            <a:off x="4005475" y="2192025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B</a:t>
            </a:r>
            <a:endParaRPr sz="2400" dirty="0"/>
          </a:p>
        </p:txBody>
      </p:sp>
      <p:sp>
        <p:nvSpPr>
          <p:cNvPr id="43" name="Google Shape;1070;g5e39d93ef4_0_628">
            <a:extLst>
              <a:ext uri="{FF2B5EF4-FFF2-40B4-BE49-F238E27FC236}">
                <a16:creationId xmlns:a16="http://schemas.microsoft.com/office/drawing/2014/main" id="{DB5B4DFD-1085-49EC-9A0E-9ACF043DD5AB}"/>
              </a:ext>
            </a:extLst>
          </p:cNvPr>
          <p:cNvSpPr/>
          <p:nvPr/>
        </p:nvSpPr>
        <p:spPr>
          <a:xfrm>
            <a:off x="4004926" y="3535395"/>
            <a:ext cx="1725300" cy="6765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B</a:t>
            </a:r>
            <a:endParaRPr sz="2400" dirty="0"/>
          </a:p>
        </p:txBody>
      </p:sp>
      <p:sp>
        <p:nvSpPr>
          <p:cNvPr id="45" name="Google Shape;1070;g5e39d93ef4_0_628">
            <a:extLst>
              <a:ext uri="{FF2B5EF4-FFF2-40B4-BE49-F238E27FC236}">
                <a16:creationId xmlns:a16="http://schemas.microsoft.com/office/drawing/2014/main" id="{9B3927CE-C78E-4C4F-8408-79E23BCFEC31}"/>
              </a:ext>
            </a:extLst>
          </p:cNvPr>
          <p:cNvSpPr/>
          <p:nvPr/>
        </p:nvSpPr>
        <p:spPr>
          <a:xfrm>
            <a:off x="4004926" y="6051752"/>
            <a:ext cx="1725300" cy="589572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/>
              <a:t>Process B</a:t>
            </a:r>
            <a:endParaRPr sz="2400" dirty="0"/>
          </a:p>
        </p:txBody>
      </p:sp>
      <p:cxnSp>
        <p:nvCxnSpPr>
          <p:cNvPr id="46" name="Google Shape;1073;g5e39d93ef4_0_628">
            <a:extLst>
              <a:ext uri="{FF2B5EF4-FFF2-40B4-BE49-F238E27FC236}">
                <a16:creationId xmlns:a16="http://schemas.microsoft.com/office/drawing/2014/main" id="{ECFD2E4C-D678-4826-A9D0-3D4584C99676}"/>
              </a:ext>
            </a:extLst>
          </p:cNvPr>
          <p:cNvCxnSpPr>
            <a:cxnSpLocks/>
            <a:stCxn id="45" idx="3"/>
            <a:endCxn id="23" idx="1"/>
          </p:cNvCxnSpPr>
          <p:nvPr/>
        </p:nvCxnSpPr>
        <p:spPr>
          <a:xfrm flipV="1">
            <a:off x="5730226" y="4916200"/>
            <a:ext cx="1713519" cy="1430338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" name="Google Shape;1073;g5e39d93ef4_0_628">
            <a:extLst>
              <a:ext uri="{FF2B5EF4-FFF2-40B4-BE49-F238E27FC236}">
                <a16:creationId xmlns:a16="http://schemas.microsoft.com/office/drawing/2014/main" id="{D227AE51-9B4D-4AE1-8413-D157B898CE89}"/>
              </a:ext>
            </a:extLst>
          </p:cNvPr>
          <p:cNvCxnSpPr>
            <a:cxnSpLocks/>
            <a:stCxn id="43" idx="3"/>
            <a:endCxn id="27" idx="1"/>
          </p:cNvCxnSpPr>
          <p:nvPr/>
        </p:nvCxnSpPr>
        <p:spPr>
          <a:xfrm flipV="1">
            <a:off x="5730226" y="3601138"/>
            <a:ext cx="1713519" cy="272507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" name="Google Shape;1073;g5e39d93ef4_0_628">
            <a:extLst>
              <a:ext uri="{FF2B5EF4-FFF2-40B4-BE49-F238E27FC236}">
                <a16:creationId xmlns:a16="http://schemas.microsoft.com/office/drawing/2014/main" id="{7E07AC7B-9D16-4597-8EB2-7550F678EEF1}"/>
              </a:ext>
            </a:extLst>
          </p:cNvPr>
          <p:cNvCxnSpPr>
            <a:cxnSpLocks/>
            <a:stCxn id="39" idx="3"/>
            <a:endCxn id="21" idx="1"/>
          </p:cNvCxnSpPr>
          <p:nvPr/>
        </p:nvCxnSpPr>
        <p:spPr>
          <a:xfrm flipV="1">
            <a:off x="5730775" y="1614350"/>
            <a:ext cx="1712970" cy="915925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" name="Google Shape;1073;g5e39d93ef4_0_628">
            <a:extLst>
              <a:ext uri="{FF2B5EF4-FFF2-40B4-BE49-F238E27FC236}">
                <a16:creationId xmlns:a16="http://schemas.microsoft.com/office/drawing/2014/main" id="{E5E44C96-74DA-43EC-A936-B955E8239814}"/>
              </a:ext>
            </a:extLst>
          </p:cNvPr>
          <p:cNvCxnSpPr>
            <a:cxnSpLocks/>
            <a:stCxn id="37" idx="3"/>
            <a:endCxn id="22" idx="1"/>
          </p:cNvCxnSpPr>
          <p:nvPr/>
        </p:nvCxnSpPr>
        <p:spPr>
          <a:xfrm>
            <a:off x="5730775" y="1840990"/>
            <a:ext cx="1712970" cy="3751710"/>
          </a:xfrm>
          <a:prstGeom prst="straightConnector1">
            <a:avLst/>
          </a:prstGeom>
          <a:noFill/>
          <a:ln w="571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6" name="Google Shape;660;g5e39d93ef4_0_508">
            <a:extLst>
              <a:ext uri="{FF2B5EF4-FFF2-40B4-BE49-F238E27FC236}">
                <a16:creationId xmlns:a16="http://schemas.microsoft.com/office/drawing/2014/main" id="{2EE1DA41-FECE-41BE-8BBA-38217828217B}"/>
              </a:ext>
            </a:extLst>
          </p:cNvPr>
          <p:cNvSpPr/>
          <p:nvPr/>
        </p:nvSpPr>
        <p:spPr>
          <a:xfrm>
            <a:off x="10161897" y="3116538"/>
            <a:ext cx="1581900" cy="2747400"/>
          </a:xfrm>
          <a:prstGeom prst="can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DISK</a:t>
            </a:r>
            <a:endParaRPr sz="1800"/>
          </a:p>
        </p:txBody>
      </p:sp>
      <p:sp>
        <p:nvSpPr>
          <p:cNvPr id="68" name="Google Shape;663;g5e39d93ef4_0_508">
            <a:extLst>
              <a:ext uri="{FF2B5EF4-FFF2-40B4-BE49-F238E27FC236}">
                <a16:creationId xmlns:a16="http://schemas.microsoft.com/office/drawing/2014/main" id="{121C5DE7-8979-4CF3-9D91-93267D7951EF}"/>
              </a:ext>
            </a:extLst>
          </p:cNvPr>
          <p:cNvSpPr/>
          <p:nvPr/>
        </p:nvSpPr>
        <p:spPr>
          <a:xfrm rot="-5400000">
            <a:off x="10770684" y="4127601"/>
            <a:ext cx="374650" cy="1592225"/>
          </a:xfrm>
          <a:prstGeom prst="flowChartOnlineStorage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93093F28-5A93-4746-94DA-9D8BD50BDD1C}"/>
              </a:ext>
            </a:extLst>
          </p:cNvPr>
          <p:cNvSpPr/>
          <p:nvPr/>
        </p:nvSpPr>
        <p:spPr>
          <a:xfrm>
            <a:off x="4800600" y="4550132"/>
            <a:ext cx="5232400" cy="1991215"/>
          </a:xfrm>
          <a:custGeom>
            <a:avLst/>
            <a:gdLst>
              <a:gd name="connsiteX0" fmla="*/ 0 w 5232400"/>
              <a:gd name="connsiteY0" fmla="*/ 136168 h 1991215"/>
              <a:gd name="connsiteX1" fmla="*/ 1346200 w 5232400"/>
              <a:gd name="connsiteY1" fmla="*/ 174268 h 1991215"/>
              <a:gd name="connsiteX2" fmla="*/ 2476500 w 5232400"/>
              <a:gd name="connsiteY2" fmla="*/ 1850668 h 1991215"/>
              <a:gd name="connsiteX3" fmla="*/ 4648200 w 5232400"/>
              <a:gd name="connsiteY3" fmla="*/ 1774468 h 1991215"/>
              <a:gd name="connsiteX4" fmla="*/ 4889500 w 5232400"/>
              <a:gd name="connsiteY4" fmla="*/ 771168 h 1991215"/>
              <a:gd name="connsiteX5" fmla="*/ 5232400 w 5232400"/>
              <a:gd name="connsiteY5" fmla="*/ 377468 h 1991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32400" h="1991215">
                <a:moveTo>
                  <a:pt x="0" y="136168"/>
                </a:moveTo>
                <a:cubicBezTo>
                  <a:pt x="466725" y="12343"/>
                  <a:pt x="933450" y="-111482"/>
                  <a:pt x="1346200" y="174268"/>
                </a:cubicBezTo>
                <a:cubicBezTo>
                  <a:pt x="1758950" y="460018"/>
                  <a:pt x="1926167" y="1583968"/>
                  <a:pt x="2476500" y="1850668"/>
                </a:cubicBezTo>
                <a:cubicBezTo>
                  <a:pt x="3026833" y="2117368"/>
                  <a:pt x="4246033" y="1954385"/>
                  <a:pt x="4648200" y="1774468"/>
                </a:cubicBezTo>
                <a:cubicBezTo>
                  <a:pt x="5050367" y="1594551"/>
                  <a:pt x="4792133" y="1004001"/>
                  <a:pt x="4889500" y="771168"/>
                </a:cubicBezTo>
                <a:cubicBezTo>
                  <a:pt x="4986867" y="538335"/>
                  <a:pt x="5168900" y="436735"/>
                  <a:pt x="5232400" y="377468"/>
                </a:cubicBezTo>
              </a:path>
            </a:pathLst>
          </a:custGeom>
          <a:noFill/>
          <a:ln w="5715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43714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99458-0695-4668-A863-8BB20AF32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RAID levels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C90DA-8F45-43A3-ACFA-96EAB59F0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RAID 0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b="1" i="1" dirty="0"/>
              <a:t>Striping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Distribute data across 2 disks for twice the peak throughput.</a:t>
            </a:r>
          </a:p>
          <a:p>
            <a:pPr lvl="1"/>
            <a:endParaRPr lang="en-US" dirty="0"/>
          </a:p>
          <a:p>
            <a:r>
              <a:rPr lang="en-US" dirty="0"/>
              <a:t>RAID 1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b="1" i="1" dirty="0"/>
              <a:t>Mirroring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Copy data onto 2 disks to tolerate failure of one.</a:t>
            </a:r>
          </a:p>
          <a:p>
            <a:pPr lvl="1"/>
            <a:endParaRPr lang="en-US" dirty="0"/>
          </a:p>
          <a:p>
            <a:r>
              <a:rPr lang="en-US" dirty="0"/>
              <a:t>RAID 4/5/6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b="1" i="1" dirty="0"/>
              <a:t>Parity</a:t>
            </a:r>
            <a:r>
              <a:rPr lang="en-US" i="1" dirty="0"/>
              <a:t>:</a:t>
            </a:r>
          </a:p>
          <a:p>
            <a:pPr lvl="1"/>
            <a:r>
              <a:rPr lang="en-US" dirty="0"/>
              <a:t>Keep parity bits around for each block to check for errors and rebuild.</a:t>
            </a:r>
          </a:p>
          <a:p>
            <a:pPr lvl="1"/>
            <a:r>
              <a:rPr lang="en-US" dirty="0"/>
              <a:t>Typically involves 3+ disks.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F1DD8-F76F-4ACD-B8ED-362507DBB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93120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RAID 0 </a:t>
            </a:r>
            <a:r>
              <a:rPr lang="mr-IN" dirty="0"/>
              <a:t>–</a:t>
            </a:r>
            <a:r>
              <a:rPr lang="en-US" dirty="0"/>
              <a:t> Striping </a:t>
            </a:r>
            <a:r>
              <a:rPr lang="en-US" sz="3600" i="1" dirty="0">
                <a:solidFill>
                  <a:schemeClr val="tx1"/>
                </a:solidFill>
              </a:rPr>
              <a:t>(for throughput and capacity)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7592" y="1143000"/>
            <a:ext cx="3095625" cy="4762500"/>
          </a:xfrm>
        </p:spPr>
      </p:pic>
      <p:sp>
        <p:nvSpPr>
          <p:cNvPr id="5" name="Content Placeholder 4"/>
          <p:cNvSpPr>
            <a:spLocks noGrp="1"/>
          </p:cNvSpPr>
          <p:nvPr>
            <p:ph idx="13"/>
          </p:nvPr>
        </p:nvSpPr>
        <p:spPr>
          <a:xfrm>
            <a:off x="4635500" y="1143000"/>
            <a:ext cx="6944894" cy="50292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Divide the logical disk into chunks</a:t>
            </a:r>
          </a:p>
          <a:p>
            <a:pPr marL="457200" lvl="1" indent="0">
              <a:buNone/>
            </a:pPr>
            <a:r>
              <a:rPr lang="en-US" dirty="0"/>
              <a:t>(A1, A2, A3 </a:t>
            </a:r>
            <a:r>
              <a:rPr lang="mr-IN" dirty="0"/>
              <a:t>…</a:t>
            </a:r>
            <a:r>
              <a:rPr lang="en-US" dirty="0"/>
              <a:t>) 1 or more blocks in size</a:t>
            </a:r>
          </a:p>
          <a:p>
            <a:r>
              <a:rPr lang="en-US" dirty="0"/>
              <a:t>Distribute the chunks regularly over two or more (</a:t>
            </a:r>
            <a:r>
              <a:rPr lang="en-US" i="1" dirty="0"/>
              <a:t>N</a:t>
            </a:r>
            <a:r>
              <a:rPr lang="en-US" dirty="0"/>
              <a:t>) physical disks.</a:t>
            </a:r>
          </a:p>
          <a:p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+</a:t>
            </a:r>
            <a:r>
              <a:rPr lang="en-US" dirty="0">
                <a:solidFill>
                  <a:srgbClr val="00B050"/>
                </a:solidFill>
              </a:rPr>
              <a:t>)</a:t>
            </a:r>
            <a:r>
              <a:rPr lang="en-US" dirty="0"/>
              <a:t> Throughput for both random and sequential access scales with N.</a:t>
            </a:r>
          </a:p>
          <a:p>
            <a:pPr marL="914400" lvl="2" indent="0">
              <a:buNone/>
            </a:pPr>
            <a:r>
              <a:rPr lang="en-US" dirty="0"/>
              <a:t>T</a:t>
            </a:r>
            <a:r>
              <a:rPr lang="en-US" baseline="-25000" dirty="0"/>
              <a:t>RAID0</a:t>
            </a:r>
            <a:r>
              <a:rPr lang="en-US" dirty="0"/>
              <a:t> = N * </a:t>
            </a:r>
            <a:r>
              <a:rPr lang="en-US" dirty="0" err="1"/>
              <a:t>T</a:t>
            </a:r>
            <a:r>
              <a:rPr lang="en-US" baseline="-25000" dirty="0" err="1"/>
              <a:t>disk</a:t>
            </a:r>
            <a:endParaRPr lang="en-US" baseline="-25000" dirty="0"/>
          </a:p>
          <a:p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+</a:t>
            </a:r>
            <a:r>
              <a:rPr lang="en-US" dirty="0">
                <a:solidFill>
                  <a:srgbClr val="00B050"/>
                </a:solidFill>
              </a:rPr>
              <a:t>)</a:t>
            </a:r>
            <a:r>
              <a:rPr lang="en-US" dirty="0"/>
              <a:t> Capacity also scales by N.</a:t>
            </a:r>
          </a:p>
          <a:p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+</a:t>
            </a:r>
            <a:r>
              <a:rPr lang="en-US" dirty="0">
                <a:solidFill>
                  <a:srgbClr val="00B050"/>
                </a:solidFill>
              </a:rPr>
              <a:t>)</a:t>
            </a:r>
            <a:r>
              <a:rPr lang="en-US" dirty="0"/>
              <a:t> Cost per byte is identical</a:t>
            </a:r>
          </a:p>
          <a:p>
            <a:r>
              <a:rPr lang="en-US" dirty="0">
                <a:solidFill>
                  <a:srgbClr val="C00000"/>
                </a:solidFill>
              </a:rPr>
              <a:t>(</a:t>
            </a:r>
            <a:r>
              <a:rPr lang="mr-IN" b="1" dirty="0">
                <a:solidFill>
                  <a:srgbClr val="C00000"/>
                </a:solidFill>
              </a:rPr>
              <a:t>–</a:t>
            </a:r>
            <a:r>
              <a:rPr lang="en-US" dirty="0">
                <a:solidFill>
                  <a:srgbClr val="C00000"/>
                </a:solidFill>
              </a:rPr>
              <a:t>)</a:t>
            </a:r>
            <a:r>
              <a:rPr lang="en-US" dirty="0"/>
              <a:t> But Mean Time To Failure is worse because failure of a single disk is catastrophic:</a:t>
            </a:r>
          </a:p>
          <a:p>
            <a:pPr marL="914400" lvl="2" indent="0">
              <a:buNone/>
            </a:pPr>
            <a:r>
              <a:rPr lang="en-US" dirty="0"/>
              <a:t>MTTF</a:t>
            </a:r>
            <a:r>
              <a:rPr lang="en-US" baseline="-25000" dirty="0"/>
              <a:t>RAID0</a:t>
            </a:r>
            <a:r>
              <a:rPr lang="en-US" dirty="0"/>
              <a:t> = </a:t>
            </a:r>
            <a:r>
              <a:rPr lang="en-US" dirty="0" err="1"/>
              <a:t>MTTF</a:t>
            </a:r>
            <a:r>
              <a:rPr lang="en-US" baseline="-25000" dirty="0" err="1"/>
              <a:t>disk</a:t>
            </a:r>
            <a:r>
              <a:rPr lang="en-US" dirty="0"/>
              <a:t>/N</a:t>
            </a:r>
          </a:p>
          <a:p>
            <a:pPr lvl="1"/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ECE2C1F7-BF4E-438A-B7A8-1605C27F6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/>
          <a:lstStyle/>
          <a:p>
            <a:fld id="{0778C724-3839-4D76-A707-B4C23905D055}" type="slidenum">
              <a:rPr lang="en-US" smtClean="0"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7136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RAID 1 </a:t>
            </a:r>
            <a:r>
              <a:rPr lang="mr-IN" dirty="0"/>
              <a:t>–</a:t>
            </a:r>
            <a:r>
              <a:rPr lang="en-US" dirty="0"/>
              <a:t> Mirroring </a:t>
            </a:r>
            <a:r>
              <a:rPr lang="en-US" sz="3600" i="1" dirty="0">
                <a:solidFill>
                  <a:schemeClr val="tx1"/>
                </a:solidFill>
              </a:rPr>
              <a:t>(for fault tolerance)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7592" y="1143000"/>
            <a:ext cx="3095625" cy="4762500"/>
          </a:xfrm>
        </p:spPr>
      </p:pic>
      <p:sp>
        <p:nvSpPr>
          <p:cNvPr id="5" name="Content Placeholder 4"/>
          <p:cNvSpPr>
            <a:spLocks noGrp="1"/>
          </p:cNvSpPr>
          <p:nvPr>
            <p:ph idx="13"/>
          </p:nvPr>
        </p:nvSpPr>
        <p:spPr>
          <a:xfrm>
            <a:off x="4457700" y="1143000"/>
            <a:ext cx="7126708" cy="5029200"/>
          </a:xfrm>
        </p:spPr>
        <p:txBody>
          <a:bodyPr>
            <a:normAutofit/>
          </a:bodyPr>
          <a:lstStyle/>
          <a:p>
            <a:r>
              <a:rPr lang="en-US" dirty="0"/>
              <a:t>Duplicate each chunk on each of N physical disks.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+</a:t>
            </a:r>
            <a:r>
              <a:rPr lang="en-US" dirty="0">
                <a:solidFill>
                  <a:srgbClr val="00B050"/>
                </a:solidFill>
              </a:rPr>
              <a:t>)</a:t>
            </a:r>
            <a:r>
              <a:rPr lang="en-US" dirty="0"/>
              <a:t> It is impossible to lose data unless all disks fail simultaneously.</a:t>
            </a:r>
          </a:p>
          <a:p>
            <a:pPr lvl="1"/>
            <a:r>
              <a:rPr lang="en-US" dirty="0"/>
              <a:t>i.e., failure window is reduced to the time it takes to replace a broken disk.</a:t>
            </a:r>
          </a:p>
          <a:p>
            <a:r>
              <a:rPr lang="en-US" dirty="0">
                <a:solidFill>
                  <a:srgbClr val="C00000"/>
                </a:solidFill>
              </a:rPr>
              <a:t>(</a:t>
            </a:r>
            <a:r>
              <a:rPr lang="mr-IN" b="1" dirty="0">
                <a:solidFill>
                  <a:srgbClr val="C00000"/>
                </a:solidFill>
              </a:rPr>
              <a:t>–</a:t>
            </a:r>
            <a:r>
              <a:rPr lang="en-US" dirty="0">
                <a:solidFill>
                  <a:srgbClr val="C00000"/>
                </a:solidFill>
              </a:rPr>
              <a:t>)</a:t>
            </a:r>
            <a:r>
              <a:rPr lang="en-US" dirty="0"/>
              <a:t> Write throughput is not improved</a:t>
            </a:r>
          </a:p>
          <a:p>
            <a:r>
              <a:rPr lang="en-US" dirty="0">
                <a:solidFill>
                  <a:srgbClr val="C00000"/>
                </a:solidFill>
              </a:rPr>
              <a:t>(</a:t>
            </a:r>
            <a:r>
              <a:rPr lang="mr-IN" b="1" dirty="0">
                <a:solidFill>
                  <a:srgbClr val="C00000"/>
                </a:solidFill>
              </a:rPr>
              <a:t>–</a:t>
            </a:r>
            <a:r>
              <a:rPr lang="en-US" dirty="0">
                <a:solidFill>
                  <a:srgbClr val="C00000"/>
                </a:solidFill>
              </a:rPr>
              <a:t>)</a:t>
            </a:r>
            <a:r>
              <a:rPr lang="en-US" dirty="0"/>
              <a:t> Capacity is the same as a single disk</a:t>
            </a:r>
          </a:p>
          <a:p>
            <a:r>
              <a:rPr lang="en-US" dirty="0">
                <a:solidFill>
                  <a:srgbClr val="C00000"/>
                </a:solidFill>
              </a:rPr>
              <a:t>(</a:t>
            </a:r>
            <a:r>
              <a:rPr lang="mr-IN" b="1" dirty="0">
                <a:solidFill>
                  <a:srgbClr val="C00000"/>
                </a:solidFill>
              </a:rPr>
              <a:t>–</a:t>
            </a:r>
            <a:r>
              <a:rPr lang="en-US" dirty="0">
                <a:solidFill>
                  <a:srgbClr val="C00000"/>
                </a:solidFill>
              </a:rPr>
              <a:t>)</a:t>
            </a:r>
            <a:r>
              <a:rPr lang="en-US" dirty="0"/>
              <a:t> Cost per byte is greater</a:t>
            </a:r>
          </a:p>
          <a:p>
            <a:pPr marL="457200" lvl="1" indent="0" algn="ctr">
              <a:buNone/>
            </a:pPr>
            <a:r>
              <a:rPr lang="en-US" dirty="0"/>
              <a:t>$</a:t>
            </a:r>
            <a:r>
              <a:rPr lang="en-US" baseline="-25000" dirty="0"/>
              <a:t>RAID1</a:t>
            </a:r>
            <a:r>
              <a:rPr lang="en-US" dirty="0"/>
              <a:t> = N * $</a:t>
            </a:r>
            <a:r>
              <a:rPr lang="en-US" baseline="-25000" dirty="0"/>
              <a:t>disk</a:t>
            </a:r>
            <a:endParaRPr lang="en-US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F495F51-05B1-48CA-A256-EB022AEDE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/>
          <a:lstStyle/>
          <a:p>
            <a:fld id="{0778C724-3839-4D76-A707-B4C23905D055}" type="slidenum">
              <a:rPr lang="en-US" smtClean="0"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34570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0506B-150B-4CD2-B20C-B39B29A60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RAID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6C603-2DCF-4888-9985-415DD800A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7699" y="1143000"/>
            <a:ext cx="7122695" cy="5029200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(</a:t>
            </a:r>
            <a:r>
              <a:rPr lang="mr-IN" b="1" dirty="0">
                <a:solidFill>
                  <a:srgbClr val="C00000"/>
                </a:solidFill>
              </a:rPr>
              <a:t>–</a:t>
            </a:r>
            <a:r>
              <a:rPr lang="en-US" dirty="0">
                <a:solidFill>
                  <a:srgbClr val="C00000"/>
                </a:solidFill>
              </a:rPr>
              <a:t>)</a:t>
            </a:r>
            <a:r>
              <a:rPr lang="en-US" dirty="0"/>
              <a:t> Write throughput is not improved</a:t>
            </a:r>
          </a:p>
          <a:p>
            <a:endParaRPr lang="en-US" dirty="0"/>
          </a:p>
          <a:p>
            <a:r>
              <a:rPr lang="en-US" dirty="0"/>
              <a:t>Is write throughput reduced in RAID 1?</a:t>
            </a:r>
            <a:br>
              <a:rPr lang="en-US" dirty="0"/>
            </a:br>
            <a:r>
              <a:rPr lang="en-US" dirty="0"/>
              <a:t>Or is it the same as a single disk?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What about read throughput?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DA39F4-BB9B-44A9-9C96-509C495DE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73</a:t>
            </a:fld>
            <a:endParaRPr lang="en-US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D3DE6DC6-82F3-40AE-ADDF-9AF297FFD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92" y="1143000"/>
            <a:ext cx="309562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55088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0506B-150B-4CD2-B20C-B39B29A60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RAID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6C603-2DCF-4888-9985-415DD800A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7699" y="1143000"/>
            <a:ext cx="7122695" cy="5029200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(</a:t>
            </a:r>
            <a:r>
              <a:rPr lang="mr-IN" b="1" dirty="0">
                <a:solidFill>
                  <a:srgbClr val="C00000"/>
                </a:solidFill>
              </a:rPr>
              <a:t>–</a:t>
            </a:r>
            <a:r>
              <a:rPr lang="en-US" dirty="0">
                <a:solidFill>
                  <a:srgbClr val="C00000"/>
                </a:solidFill>
              </a:rPr>
              <a:t>)</a:t>
            </a:r>
            <a:r>
              <a:rPr lang="en-US" dirty="0"/>
              <a:t> Write throughput is not improved</a:t>
            </a:r>
          </a:p>
          <a:p>
            <a:endParaRPr lang="en-US" dirty="0"/>
          </a:p>
          <a:p>
            <a:r>
              <a:rPr lang="en-US" dirty="0"/>
              <a:t>Is write throughput reduced in RAID 1?</a:t>
            </a:r>
            <a:br>
              <a:rPr lang="en-US" dirty="0"/>
            </a:br>
            <a:r>
              <a:rPr lang="en-US" dirty="0"/>
              <a:t>Or is it the same as a single disk?</a:t>
            </a:r>
          </a:p>
          <a:p>
            <a:pPr lvl="1"/>
            <a:r>
              <a:rPr lang="en-US" dirty="0"/>
              <a:t>Same as a single disk</a:t>
            </a:r>
          </a:p>
          <a:p>
            <a:pPr lvl="1"/>
            <a:r>
              <a:rPr lang="en-US" dirty="0"/>
              <a:t>Write can go to both disks in parallel</a:t>
            </a:r>
          </a:p>
          <a:p>
            <a:pPr lvl="1"/>
            <a:endParaRPr lang="en-US" dirty="0"/>
          </a:p>
          <a:p>
            <a:r>
              <a:rPr lang="en-US" dirty="0"/>
              <a:t>What about read throughput?</a:t>
            </a:r>
          </a:p>
          <a:p>
            <a:pPr lvl="1"/>
            <a:r>
              <a:rPr lang="en-US" dirty="0"/>
              <a:t>Better than a single disk</a:t>
            </a:r>
          </a:p>
          <a:p>
            <a:pPr lvl="1"/>
            <a:r>
              <a:rPr lang="en-US" dirty="0"/>
              <a:t>Can read two different blocks at once!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DA39F4-BB9B-44A9-9C96-509C495DE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74</a:t>
            </a:fld>
            <a:endParaRPr lang="en-US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D3DE6DC6-82F3-40AE-ADDF-9AF297FFD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92" y="1143000"/>
            <a:ext cx="309562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22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RAID 4 </a:t>
            </a:r>
            <a:r>
              <a:rPr lang="mr-IN" dirty="0"/>
              <a:t>–</a:t>
            </a:r>
            <a:r>
              <a:rPr lang="en-US" dirty="0"/>
              <a:t> Parity </a:t>
            </a:r>
            <a:r>
              <a:rPr lang="en-US" sz="3600" i="1" dirty="0">
                <a:solidFill>
                  <a:schemeClr val="tx1"/>
                </a:solidFill>
              </a:rPr>
              <a:t>(for fault tolerance, capacity &amp; throughput)</a:t>
            </a:r>
            <a:r>
              <a:rPr lang="en-US" sz="3600" dirty="0"/>
              <a:t>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7592" y="1143000"/>
            <a:ext cx="5257800" cy="3894666"/>
          </a:xfrm>
        </p:spPr>
      </p:pic>
      <p:sp>
        <p:nvSpPr>
          <p:cNvPr id="3" name="Right Brace 2">
            <a:extLst>
              <a:ext uri="{FF2B5EF4-FFF2-40B4-BE49-F238E27FC236}">
                <a16:creationId xmlns:a16="http://schemas.microsoft.com/office/drawing/2014/main" id="{EC9A4A53-1302-0E4F-9946-45EC411997FA}"/>
              </a:ext>
            </a:extLst>
          </p:cNvPr>
          <p:cNvSpPr/>
          <p:nvPr/>
        </p:nvSpPr>
        <p:spPr>
          <a:xfrm>
            <a:off x="5718856" y="1799051"/>
            <a:ext cx="466044" cy="2582563"/>
          </a:xfrm>
          <a:prstGeom prst="rightBrace">
            <a:avLst>
              <a:gd name="adj1" fmla="val 42816"/>
              <a:gd name="adj2" fmla="val 18860"/>
            </a:avLst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3AF8F78-0AC2-9E4B-AA32-1794BD010F42}"/>
              </a:ext>
            </a:extLst>
          </p:cNvPr>
          <p:cNvSpPr/>
          <p:nvPr/>
        </p:nvSpPr>
        <p:spPr>
          <a:xfrm>
            <a:off x="4740879" y="4583952"/>
            <a:ext cx="827903" cy="345989"/>
          </a:xfrm>
          <a:prstGeom prst="round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51EFA0-56BE-2341-91DA-ED1EB5D32BFB}"/>
              </a:ext>
            </a:extLst>
          </p:cNvPr>
          <p:cNvSpPr txBox="1"/>
          <p:nvPr/>
        </p:nvSpPr>
        <p:spPr>
          <a:xfrm>
            <a:off x="3831311" y="5582882"/>
            <a:ext cx="2647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Redundant data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A58F145-17D6-D44D-BE9D-FF9F995358BC}"/>
              </a:ext>
            </a:extLst>
          </p:cNvPr>
          <p:cNvCxnSpPr>
            <a:endCxn id="9" idx="2"/>
          </p:cNvCxnSpPr>
          <p:nvPr/>
        </p:nvCxnSpPr>
        <p:spPr>
          <a:xfrm flipV="1">
            <a:off x="5154830" y="4929941"/>
            <a:ext cx="1" cy="623750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F46B116-64A4-42C4-AA29-89144139FC0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71969" y="1143000"/>
            <a:ext cx="5464419" cy="5029200"/>
          </a:xfrm>
        </p:spPr>
        <p:txBody>
          <a:bodyPr>
            <a:normAutofit/>
          </a:bodyPr>
          <a:lstStyle/>
          <a:p>
            <a:r>
              <a:rPr lang="en-US" dirty="0"/>
              <a:t>Distribute the chunks across the first (N-1) disks.</a:t>
            </a:r>
          </a:p>
          <a:p>
            <a:r>
              <a:rPr lang="en-US" dirty="0"/>
              <a:t>On the N</a:t>
            </a:r>
            <a:r>
              <a:rPr lang="en-US" baseline="30000" dirty="0"/>
              <a:t>th</a:t>
            </a:r>
            <a:r>
              <a:rPr lang="en-US" dirty="0"/>
              <a:t> disk, store a corresponding </a:t>
            </a:r>
            <a:r>
              <a:rPr lang="en-US" b="1" i="1" dirty="0"/>
              <a:t>parity</a:t>
            </a:r>
            <a:r>
              <a:rPr lang="en-US" dirty="0"/>
              <a:t> chunk.</a:t>
            </a:r>
          </a:p>
          <a:p>
            <a:pPr lvl="1"/>
            <a:r>
              <a:rPr lang="en-US" dirty="0"/>
              <a:t>Parity block is redundant data about a set of chunk (a </a:t>
            </a:r>
            <a:r>
              <a:rPr lang="en-US" b="1" i="1" dirty="0"/>
              <a:t>stripe</a:t>
            </a:r>
            <a:r>
              <a:rPr lang="en-US" dirty="0"/>
              <a:t>)</a:t>
            </a:r>
          </a:p>
          <a:p>
            <a:r>
              <a:rPr lang="en-US" dirty="0"/>
              <a:t>Can tolerate loss of any one disk</a:t>
            </a:r>
          </a:p>
          <a:p>
            <a:endParaRPr lang="en-US" dirty="0"/>
          </a:p>
          <a:p>
            <a:r>
              <a:rPr lang="en-US" dirty="0"/>
              <a:t>Parity disk becomes bottleneck for writes limiting throughput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117AE28F-2D57-4E28-BACF-CD0FE129A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/>
          <a:lstStyle/>
          <a:p>
            <a:fld id="{0778C724-3839-4D76-A707-B4C23905D055}" type="slidenum">
              <a:rPr lang="en-US" smtClean="0"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82260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758F4-8379-4979-A42C-B83EC16C4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parity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EFDD7-ED64-4FC3-8441-EB241464D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1" dirty="0"/>
              <a:t>Even parity</a:t>
            </a:r>
            <a:r>
              <a:rPr lang="en-US" b="1" dirty="0"/>
              <a:t> </a:t>
            </a:r>
            <a:r>
              <a:rPr lang="mr-IN" dirty="0"/>
              <a:t>–</a:t>
            </a:r>
            <a:r>
              <a:rPr lang="en-US" dirty="0"/>
              <a:t> add a 0 or 1 such that the total number of 1’s is even.</a:t>
            </a:r>
          </a:p>
          <a:p>
            <a:pPr lvl="1"/>
            <a:r>
              <a:rPr lang="en-US" dirty="0"/>
              <a:t>There also exists odd parity which makes the total number of 1’s odd</a:t>
            </a:r>
          </a:p>
          <a:p>
            <a:r>
              <a:rPr lang="en-US" dirty="0"/>
              <a:t>Examples (Even Parity):</a:t>
            </a:r>
            <a:endParaRPr lang="en-US" dirty="0">
              <a:ea typeface="Andale Mono" charset="0"/>
              <a:cs typeface="Andale Mono" charset="0"/>
            </a:endParaRPr>
          </a:p>
          <a:p>
            <a:pPr lvl="1"/>
            <a:r>
              <a:rPr lang="en-US" dirty="0"/>
              <a:t>0b0000_0000 – zero ones -&gt; parity bit = 0</a:t>
            </a:r>
          </a:p>
          <a:p>
            <a:pPr lvl="1"/>
            <a:r>
              <a:rPr lang="en-US" dirty="0"/>
              <a:t>0b1111_1111 – eight ones -&gt; parity bit = 0</a:t>
            </a:r>
          </a:p>
          <a:p>
            <a:pPr lvl="1"/>
            <a:r>
              <a:rPr lang="en-US" dirty="0"/>
              <a:t>0b0110_1101 – five ones -&gt; parity bit = 1</a:t>
            </a:r>
          </a:p>
          <a:p>
            <a:pPr lvl="1"/>
            <a:endParaRPr lang="en-US" dirty="0"/>
          </a:p>
          <a:p>
            <a:r>
              <a:rPr lang="en-US" dirty="0"/>
              <a:t>If a single bit is lost, the parity bit allows us to infer the value of the lost bit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223132-DAA9-4189-A753-F981368A2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36223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53A91-9E06-4252-94B4-EFB54923A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Parity Recovery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A3326-85DF-4873-9FF4-633A83EBB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the values of the missing bits?</a:t>
            </a:r>
          </a:p>
          <a:p>
            <a:pPr lvl="1"/>
            <a:r>
              <a:rPr lang="en-US" dirty="0"/>
              <a:t>Even Parity: make the total number of 1s even</a:t>
            </a:r>
          </a:p>
          <a:p>
            <a:endParaRPr lang="en-US" dirty="0"/>
          </a:p>
          <a:p>
            <a:r>
              <a:rPr lang="en-US" dirty="0"/>
              <a:t>[0, 0, 1, 0, </a:t>
            </a:r>
            <a:r>
              <a:rPr lang="en-US" b="1" dirty="0"/>
              <a:t>?</a:t>
            </a:r>
            <a:r>
              <a:rPr lang="en-US" dirty="0"/>
              <a:t>, 0, 1, 1] – Even Parity with value: 1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[0, </a:t>
            </a:r>
            <a:r>
              <a:rPr lang="en-US" b="1" dirty="0"/>
              <a:t>?</a:t>
            </a:r>
            <a:r>
              <a:rPr lang="en-US" dirty="0"/>
              <a:t>, 1, 1, 1, 0, 0, 0] – Even Parity with value: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54C994-D18A-475F-B951-778F42FF8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24886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53A91-9E06-4252-94B4-EFB54923A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your understanding – Parity Recovery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A3326-85DF-4873-9FF4-633A83EBB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the values of the missing bits?</a:t>
            </a:r>
          </a:p>
          <a:p>
            <a:pPr lvl="1"/>
            <a:r>
              <a:rPr lang="en-US" dirty="0"/>
              <a:t>Even Parity: make the total number of 1s even</a:t>
            </a:r>
          </a:p>
          <a:p>
            <a:endParaRPr lang="en-US" dirty="0"/>
          </a:p>
          <a:p>
            <a:r>
              <a:rPr lang="en-US" dirty="0"/>
              <a:t>[0, 0, 1, 0, </a:t>
            </a:r>
            <a:r>
              <a:rPr lang="en-US" b="1" dirty="0"/>
              <a:t>?</a:t>
            </a:r>
            <a:r>
              <a:rPr lang="en-US" dirty="0"/>
              <a:t>, 0, 1, 1] – Even Parity with value: 1</a:t>
            </a:r>
          </a:p>
          <a:p>
            <a:pPr lvl="1"/>
            <a:r>
              <a:rPr lang="en-US" dirty="0"/>
              <a:t>Value must be a 0</a:t>
            </a:r>
          </a:p>
          <a:p>
            <a:pPr lvl="1"/>
            <a:r>
              <a:rPr lang="en-US" dirty="0"/>
              <a:t>Because parity plus ones is already even</a:t>
            </a:r>
          </a:p>
          <a:p>
            <a:endParaRPr lang="en-US" dirty="0"/>
          </a:p>
          <a:p>
            <a:r>
              <a:rPr lang="en-US" dirty="0"/>
              <a:t>[0, </a:t>
            </a:r>
            <a:r>
              <a:rPr lang="en-US" b="1" dirty="0"/>
              <a:t>?</a:t>
            </a:r>
            <a:r>
              <a:rPr lang="en-US" dirty="0"/>
              <a:t>, 1, 1, 1, 0, 0, 0] – Even Parity with value: 0</a:t>
            </a:r>
          </a:p>
          <a:p>
            <a:pPr lvl="1"/>
            <a:r>
              <a:rPr lang="en-US" dirty="0"/>
              <a:t>Value must be a 1</a:t>
            </a:r>
          </a:p>
          <a:p>
            <a:pPr lvl="1"/>
            <a:r>
              <a:rPr lang="en-US" dirty="0"/>
              <a:t>Because parity plus ones is not currently even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54C994-D18A-475F-B951-778F42FF8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4825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C46C9-6E01-4543-8CDA-39963561E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can only fix a single 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DCB14-D8E5-4B3B-953B-2AA77D505E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two bits are missing?</a:t>
            </a:r>
          </a:p>
          <a:p>
            <a:endParaRPr lang="en-US" dirty="0"/>
          </a:p>
          <a:p>
            <a:r>
              <a:rPr lang="en-US" dirty="0"/>
              <a:t>[</a:t>
            </a:r>
            <a:r>
              <a:rPr lang="en-US" b="1" dirty="0"/>
              <a:t>?</a:t>
            </a:r>
            <a:r>
              <a:rPr lang="en-US" dirty="0"/>
              <a:t>, 0, 1, 0, </a:t>
            </a:r>
            <a:r>
              <a:rPr lang="en-US" b="1" dirty="0"/>
              <a:t>?</a:t>
            </a:r>
            <a:r>
              <a:rPr lang="en-US" dirty="0"/>
              <a:t>, 0, 1, 1] – Even Parity: 1</a:t>
            </a:r>
          </a:p>
          <a:p>
            <a:pPr lvl="1"/>
            <a:r>
              <a:rPr lang="en-US" dirty="0"/>
              <a:t>Could both be zeros</a:t>
            </a:r>
          </a:p>
          <a:p>
            <a:pPr lvl="1"/>
            <a:r>
              <a:rPr lang="en-US" dirty="0"/>
              <a:t>Could both be ones</a:t>
            </a:r>
          </a:p>
          <a:p>
            <a:pPr lvl="1"/>
            <a:r>
              <a:rPr lang="en-US" dirty="0"/>
              <a:t>Impossible to tell which</a:t>
            </a:r>
          </a:p>
          <a:p>
            <a:pPr lvl="1"/>
            <a:endParaRPr lang="en-US" dirty="0"/>
          </a:p>
          <a:p>
            <a:r>
              <a:rPr lang="en-US" dirty="0"/>
              <a:t>More advanced “error correcting codes” are possible to detect/fix two or more errors</a:t>
            </a:r>
          </a:p>
          <a:p>
            <a:pPr lvl="1"/>
            <a:r>
              <a:rPr lang="en-US" dirty="0"/>
              <a:t>Hamming Code (single error correcting, double error detecting)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BC6597-C85A-4C34-AF22-B663B6928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610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F15D6-8F9F-42AB-8BD6-98441AD88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for swapping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CD02C-BA00-4A92-BEC3-2BC07B5EE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Processes should be independent of the amount of physical memory</a:t>
            </a:r>
          </a:p>
          <a:p>
            <a:pPr lvl="1"/>
            <a:r>
              <a:rPr lang="en-US" dirty="0"/>
              <a:t>Should be correct, even if not performant</a:t>
            </a:r>
          </a:p>
          <a:p>
            <a:pPr lvl="1"/>
            <a:endParaRPr lang="en-US" dirty="0"/>
          </a:p>
          <a:p>
            <a:r>
              <a:rPr lang="en-US" dirty="0"/>
              <a:t>OS goal: support processes when not enough physical memory</a:t>
            </a:r>
          </a:p>
          <a:p>
            <a:pPr lvl="1"/>
            <a:r>
              <a:rPr lang="en-US" dirty="0"/>
              <a:t>Multiple processes combining to more than physical memory</a:t>
            </a:r>
          </a:p>
          <a:p>
            <a:pPr lvl="1"/>
            <a:r>
              <a:rPr lang="en-US" dirty="0"/>
              <a:t>Single process with very large address space</a:t>
            </a:r>
          </a:p>
          <a:p>
            <a:pPr lvl="2"/>
            <a:r>
              <a:rPr lang="en-US" dirty="0"/>
              <a:t>Video games: Astro Bot – 66 GB</a:t>
            </a:r>
          </a:p>
          <a:p>
            <a:pPr lvl="2"/>
            <a:r>
              <a:rPr lang="en-US" dirty="0"/>
              <a:t>Large-scale data processing: Compiling Android – 64 GB</a:t>
            </a:r>
          </a:p>
          <a:p>
            <a:pPr lvl="3"/>
            <a:r>
              <a:rPr lang="en-US" dirty="0"/>
              <a:t>Google uses 72-core machines with 64 GB of RAM for a 40-minute build</a:t>
            </a:r>
          </a:p>
          <a:p>
            <a:pPr lvl="2"/>
            <a:endParaRPr lang="en-US" dirty="0"/>
          </a:p>
          <a:p>
            <a:r>
              <a:rPr lang="en-US" dirty="0"/>
              <a:t>OS provides illusion of more physical memory by using disk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2F620C-6C34-4150-9FEE-E44D5F0C3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6396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 chunk in RAID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7595" y="4151960"/>
            <a:ext cx="11295103" cy="249681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Parity is computed bit-wise across corresponding chunks.</a:t>
            </a:r>
          </a:p>
          <a:p>
            <a:r>
              <a:rPr lang="en-US" dirty="0"/>
              <a:t>Chunks are one or more blocks (multiple of 4 kB) in size</a:t>
            </a:r>
          </a:p>
          <a:p>
            <a:r>
              <a:rPr lang="en-US" dirty="0"/>
              <a:t>Writing a small file will involve one disk </a:t>
            </a:r>
            <a:r>
              <a:rPr lang="en-US" i="1" dirty="0"/>
              <a:t>plus the parity disk.</a:t>
            </a:r>
          </a:p>
          <a:p>
            <a:pPr lvl="1"/>
            <a:r>
              <a:rPr lang="en-US" dirty="0"/>
              <a:t>(parity disk can become a bottleneck)</a:t>
            </a:r>
          </a:p>
          <a:p>
            <a:r>
              <a:rPr lang="en-US" dirty="0"/>
              <a:t>Writing a large file will involve all the disks. </a:t>
            </a:r>
          </a:p>
        </p:txBody>
      </p:sp>
      <p:graphicFrame>
        <p:nvGraphicFramePr>
          <p:cNvPr id="8" name="Content Placeholder 5"/>
          <p:cNvGraphicFramePr>
            <a:graphicFrameLocks/>
          </p:cNvGraphicFramePr>
          <p:nvPr/>
        </p:nvGraphicFramePr>
        <p:xfrm>
          <a:off x="263146" y="1402426"/>
          <a:ext cx="11639552" cy="1569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09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98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98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098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+mn-lt"/>
                          <a:cs typeface="Courier New" panose="02070309020205020404" pitchFamily="49" charset="0"/>
                        </a:rPr>
                        <a:t>Disk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+mn-lt"/>
                          <a:cs typeface="Courier New" panose="02070309020205020404" pitchFamily="49" charset="0"/>
                        </a:rPr>
                        <a:t>Disk</a:t>
                      </a:r>
                      <a:r>
                        <a:rPr lang="en-US" sz="2400" baseline="0" dirty="0">
                          <a:latin typeface="+mn-lt"/>
                          <a:cs typeface="Courier New" panose="02070309020205020404" pitchFamily="49" charset="0"/>
                        </a:rPr>
                        <a:t> 1</a:t>
                      </a:r>
                      <a:endParaRPr lang="en-US" sz="2400" dirty="0">
                        <a:latin typeface="+mn-lt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+mn-lt"/>
                          <a:cs typeface="Courier New" panose="02070309020205020404" pitchFamily="49" charset="0"/>
                        </a:rPr>
                        <a:t>Disk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+mn-lt"/>
                          <a:cs typeface="Courier New" panose="02070309020205020404" pitchFamily="49" charset="0"/>
                        </a:rPr>
                        <a:t>Disk 3 (parity)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0001 0010 1100 1100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0000</a:t>
                      </a:r>
                      <a:r>
                        <a:rPr lang="en-US" sz="1800" baseline="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 1111 0000 1111</a:t>
                      </a:r>
                      <a:endParaRPr lang="en-US" sz="1800" dirty="0">
                        <a:latin typeface="Courier New" panose="02070309020205020404" pitchFamily="49" charset="0"/>
                        <a:ea typeface="Andale Mono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1101</a:t>
                      </a:r>
                      <a:r>
                        <a:rPr lang="en-US" sz="1800" baseline="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 1111 0011 0001</a:t>
                      </a:r>
                      <a:endParaRPr lang="en-US" sz="1800" dirty="0">
                        <a:latin typeface="Courier New" panose="02070309020205020404" pitchFamily="49" charset="0"/>
                        <a:ea typeface="Andale Mono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1100 0010 1111 0010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1111 1111 1111 1111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0001</a:t>
                      </a:r>
                      <a:r>
                        <a:rPr lang="en-US" sz="1800" baseline="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 0001 0001 0001</a:t>
                      </a:r>
                      <a:endParaRPr lang="en-US" sz="1800" dirty="0">
                        <a:latin typeface="Courier New" panose="02070309020205020404" pitchFamily="49" charset="0"/>
                        <a:ea typeface="Andale Mono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1101 1001 0110 0110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0011 0111 1000 1000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0000 0000 0000 0000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1101 1011</a:t>
                      </a:r>
                      <a:r>
                        <a:rPr lang="en-US" sz="1800" baseline="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 0011 0011</a:t>
                      </a:r>
                      <a:endParaRPr lang="en-US" sz="1800" dirty="0">
                        <a:latin typeface="Courier New" panose="02070309020205020404" pitchFamily="49" charset="0"/>
                        <a:ea typeface="Andale Mono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1111 0011</a:t>
                      </a:r>
                      <a:r>
                        <a:rPr lang="en-US" sz="1800" baseline="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 0011 1000</a:t>
                      </a:r>
                      <a:endParaRPr lang="en-US" sz="1800" dirty="0">
                        <a:latin typeface="Courier New" panose="02070309020205020404" pitchFamily="49" charset="0"/>
                        <a:ea typeface="Andale Mono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0010 1000 0000 1011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Left Brace 8"/>
          <p:cNvSpPr/>
          <p:nvPr/>
        </p:nvSpPr>
        <p:spPr>
          <a:xfrm rot="16200000">
            <a:off x="4431144" y="-980191"/>
            <a:ext cx="293292" cy="8461095"/>
          </a:xfrm>
          <a:prstGeom prst="leftBrace">
            <a:avLst>
              <a:gd name="adj1" fmla="val 40333"/>
              <a:gd name="adj2" fmla="val 49408"/>
            </a:avLst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10347767" y="3103709"/>
            <a:ext cx="11575" cy="293293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694737" y="3543649"/>
            <a:ext cx="3399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Useful storage capacity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366408" y="3397002"/>
            <a:ext cx="3399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Redundancy overhead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29C7A42F-A999-4348-AA55-814DBD5EB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/>
          <a:lstStyle/>
          <a:p>
            <a:fld id="{0778C724-3839-4D76-A707-B4C23905D055}" type="slidenum">
              <a:rPr lang="en-US" smtClean="0"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75220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Rebuilding an array after failure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07595" y="4168588"/>
            <a:ext cx="10972799" cy="2480184"/>
          </a:xfrm>
        </p:spPr>
        <p:txBody>
          <a:bodyPr>
            <a:normAutofit fontScale="92500"/>
          </a:bodyPr>
          <a:lstStyle/>
          <a:p>
            <a:r>
              <a:rPr lang="en-US" dirty="0"/>
              <a:t>If a disk fails, then we remove it and replace it with a working disk.</a:t>
            </a:r>
          </a:p>
          <a:p>
            <a:r>
              <a:rPr lang="en-US" dirty="0"/>
              <a:t>Then scan through the entire array to compute and write missing data.</a:t>
            </a:r>
          </a:p>
          <a:p>
            <a:pPr lvl="1"/>
            <a:r>
              <a:rPr lang="en-US" dirty="0"/>
              <a:t>This is called “rebuilding” the array</a:t>
            </a:r>
          </a:p>
          <a:p>
            <a:pPr lvl="1"/>
            <a:r>
              <a:rPr lang="en-US" dirty="0"/>
              <a:t>We cannot tolerate another disk failure until rebuild completes.</a:t>
            </a:r>
          </a:p>
          <a:p>
            <a:pPr lvl="1"/>
            <a:r>
              <a:rPr lang="en-US" dirty="0"/>
              <a:t>Reads/writes can continue while array is rebuilding! </a:t>
            </a:r>
          </a:p>
        </p:txBody>
      </p:sp>
      <p:graphicFrame>
        <p:nvGraphicFramePr>
          <p:cNvPr id="8" name="Content Placeholder 5"/>
          <p:cNvGraphicFramePr>
            <a:graphicFrameLocks/>
          </p:cNvGraphicFramePr>
          <p:nvPr/>
        </p:nvGraphicFramePr>
        <p:xfrm>
          <a:off x="263146" y="1402426"/>
          <a:ext cx="11639552" cy="1569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098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98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98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098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Disk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Disk</a:t>
                      </a:r>
                      <a:r>
                        <a:rPr lang="en-US" sz="2400" baseline="0" dirty="0"/>
                        <a:t> 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Disk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Disk 3 (parity)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0001 0010 1100 1100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Courier New" panose="02070309020205020404" pitchFamily="49" charset="0"/>
                        <a:ea typeface="Andale Mono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1101</a:t>
                      </a:r>
                      <a:r>
                        <a:rPr lang="en-US" sz="1800" baseline="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 1111 0011 0001</a:t>
                      </a:r>
                      <a:endParaRPr lang="en-US" sz="1800" dirty="0">
                        <a:latin typeface="Courier New" panose="02070309020205020404" pitchFamily="49" charset="0"/>
                        <a:ea typeface="Andale Mono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1100 0010 1111 0010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1111 1111 1111 1111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Courier New" panose="02070309020205020404" pitchFamily="49" charset="0"/>
                        <a:ea typeface="Andale Mono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1101 1001 0110 0110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0011 0111 1000 1000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0000 0000 0000 0000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>
                        <a:latin typeface="Courier New" panose="02070309020205020404" pitchFamily="49" charset="0"/>
                        <a:ea typeface="Andale Mono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1111 0011</a:t>
                      </a:r>
                      <a:r>
                        <a:rPr lang="en-US" sz="1800" baseline="0" dirty="0"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 0011 1000</a:t>
                      </a:r>
                      <a:endParaRPr lang="en-US" sz="1800" dirty="0">
                        <a:latin typeface="Courier New" panose="02070309020205020404" pitchFamily="49" charset="0"/>
                        <a:ea typeface="Andale Mono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ourier New" panose="02070309020205020404" pitchFamily="49" charset="0"/>
                          <a:ea typeface="Andale Mono" charset="0"/>
                          <a:cs typeface="Courier New" panose="02070309020205020404" pitchFamily="49" charset="0"/>
                        </a:rPr>
                        <a:t>0010 1000 0000 1011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Left Brace 8"/>
          <p:cNvSpPr/>
          <p:nvPr/>
        </p:nvSpPr>
        <p:spPr>
          <a:xfrm rot="16200000">
            <a:off x="4431146" y="1763012"/>
            <a:ext cx="293292" cy="2974690"/>
          </a:xfrm>
          <a:prstGeom prst="leftBrace">
            <a:avLst>
              <a:gd name="adj1" fmla="val 40333"/>
              <a:gd name="adj2" fmla="val 49408"/>
            </a:avLst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090444" y="3512897"/>
            <a:ext cx="29746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Disk failed!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E69FBA73-EC2F-4801-A331-DCCD0C836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8000" y="6356350"/>
            <a:ext cx="912394" cy="365125"/>
          </a:xfrm>
        </p:spPr>
        <p:txBody>
          <a:bodyPr/>
          <a:lstStyle/>
          <a:p>
            <a:fld id="{0778C724-3839-4D76-A707-B4C23905D055}" type="slidenum">
              <a:rPr lang="en-US" smtClean="0"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5383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RAID 5 </a:t>
            </a:r>
            <a:r>
              <a:rPr lang="mr-IN" dirty="0"/>
              <a:t>–</a:t>
            </a:r>
            <a:r>
              <a:rPr lang="en-US" dirty="0"/>
              <a:t> Distributed Parity </a:t>
            </a:r>
            <a:r>
              <a:rPr lang="en-US" sz="3600" i="1" dirty="0">
                <a:solidFill>
                  <a:schemeClr val="tx1"/>
                </a:solidFill>
              </a:rPr>
              <a:t>(the winner in practice)</a:t>
            </a:r>
            <a:endParaRPr lang="en-US" sz="2800" i="1" dirty="0">
              <a:solidFill>
                <a:schemeClr val="tx1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6944" y="1449866"/>
            <a:ext cx="6026140" cy="4470430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Distribute parity chunks across the disks, to avoid a small-write bottleneck</a:t>
            </a:r>
          </a:p>
          <a:p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+</a:t>
            </a:r>
            <a:r>
              <a:rPr lang="en-US" dirty="0">
                <a:solidFill>
                  <a:srgbClr val="00B050"/>
                </a:solidFill>
              </a:rPr>
              <a:t>)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/>
              <a:t>Failure of one disk is OK</a:t>
            </a:r>
          </a:p>
          <a:p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+</a:t>
            </a:r>
            <a:r>
              <a:rPr lang="en-US" dirty="0">
                <a:solidFill>
                  <a:srgbClr val="00B050"/>
                </a:solidFill>
              </a:rPr>
              <a:t>)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/>
              <a:t>Throughput is good</a:t>
            </a:r>
          </a:p>
          <a:p>
            <a:pPr marL="0" lvl="1" indent="0" algn="ctr">
              <a:spcBef>
                <a:spcPts val="1000"/>
              </a:spcBef>
              <a:buNone/>
            </a:pPr>
            <a:r>
              <a:rPr lang="en-US" dirty="0"/>
              <a:t>T</a:t>
            </a:r>
            <a:r>
              <a:rPr lang="en-US" baseline="-25000" dirty="0"/>
              <a:t>RAID5</a:t>
            </a:r>
            <a:r>
              <a:rPr lang="en-US" dirty="0"/>
              <a:t> = (N-1) * </a:t>
            </a:r>
            <a:r>
              <a:rPr lang="en-US" dirty="0" err="1"/>
              <a:t>T</a:t>
            </a:r>
            <a:r>
              <a:rPr lang="en-US" baseline="-25000" dirty="0" err="1"/>
              <a:t>disk</a:t>
            </a:r>
            <a:endParaRPr lang="en-US" dirty="0"/>
          </a:p>
          <a:p>
            <a:pPr marL="228600" lvl="1">
              <a:spcBef>
                <a:spcPts val="1000"/>
              </a:spcBef>
            </a:pPr>
            <a:r>
              <a:rPr lang="en-US" sz="3200" dirty="0">
                <a:solidFill>
                  <a:srgbClr val="00B050"/>
                </a:solidFill>
              </a:rPr>
              <a:t>(</a:t>
            </a:r>
            <a:r>
              <a:rPr lang="en-US" sz="3200" b="1" dirty="0">
                <a:solidFill>
                  <a:srgbClr val="00B050"/>
                </a:solidFill>
              </a:rPr>
              <a:t>+</a:t>
            </a:r>
            <a:r>
              <a:rPr lang="en-US" sz="3200" dirty="0">
                <a:solidFill>
                  <a:srgbClr val="00B050"/>
                </a:solidFill>
              </a:rPr>
              <a:t>)</a:t>
            </a:r>
            <a:r>
              <a:rPr lang="en-US" sz="3200" dirty="0">
                <a:solidFill>
                  <a:schemeClr val="accent6"/>
                </a:solidFill>
              </a:rPr>
              <a:t> </a:t>
            </a:r>
            <a:r>
              <a:rPr lang="en-US" sz="3200" dirty="0"/>
              <a:t>Cost per byte is good</a:t>
            </a:r>
          </a:p>
          <a:p>
            <a:pPr marL="0" lvl="1" indent="0" algn="ctr">
              <a:spcBef>
                <a:spcPts val="1000"/>
              </a:spcBef>
              <a:buNone/>
            </a:pPr>
            <a:r>
              <a:rPr lang="en-US" dirty="0"/>
              <a:t>$</a:t>
            </a:r>
            <a:r>
              <a:rPr lang="en-US" baseline="-25000" dirty="0"/>
              <a:t>RAID1</a:t>
            </a:r>
            <a:r>
              <a:rPr lang="en-US" dirty="0"/>
              <a:t> = N/(N-1) * $</a:t>
            </a:r>
            <a:r>
              <a:rPr lang="en-US" baseline="-25000" dirty="0"/>
              <a:t>disk</a:t>
            </a:r>
            <a:endParaRPr lang="en-US" dirty="0"/>
          </a:p>
          <a:p>
            <a:r>
              <a:rPr lang="en-US" dirty="0">
                <a:solidFill>
                  <a:srgbClr val="C00000"/>
                </a:solidFill>
              </a:rPr>
              <a:t>(</a:t>
            </a:r>
            <a:r>
              <a:rPr lang="mr-IN" b="1" dirty="0">
                <a:solidFill>
                  <a:srgbClr val="C00000"/>
                </a:solidFill>
              </a:rPr>
              <a:t>–</a:t>
            </a:r>
            <a:r>
              <a:rPr lang="en-US" dirty="0">
                <a:solidFill>
                  <a:srgbClr val="C00000"/>
                </a:solidFill>
              </a:rPr>
              <a:t>)</a:t>
            </a:r>
            <a:r>
              <a:rPr lang="en-US" dirty="0"/>
              <a:t> High overhead for small N</a:t>
            </a:r>
          </a:p>
          <a:p>
            <a:r>
              <a:rPr lang="en-US" dirty="0">
                <a:solidFill>
                  <a:srgbClr val="C00000"/>
                </a:solidFill>
              </a:rPr>
              <a:t>(</a:t>
            </a:r>
            <a:r>
              <a:rPr lang="mr-IN" b="1" dirty="0">
                <a:solidFill>
                  <a:srgbClr val="C00000"/>
                </a:solidFill>
              </a:rPr>
              <a:t>–</a:t>
            </a:r>
            <a:r>
              <a:rPr lang="en-US" dirty="0">
                <a:solidFill>
                  <a:srgbClr val="C00000"/>
                </a:solidFill>
              </a:rPr>
              <a:t>)</a:t>
            </a:r>
            <a:r>
              <a:rPr lang="en-US" dirty="0"/>
              <a:t> Failure risk is high for large N</a:t>
            </a:r>
          </a:p>
          <a:p>
            <a:r>
              <a:rPr lang="en-US" dirty="0"/>
              <a:t>N is typically 3 to 8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094023" y="2647178"/>
            <a:ext cx="352269" cy="278267"/>
          </a:xfrm>
          <a:prstGeom prst="roundRect">
            <a:avLst/>
          </a:prstGeom>
          <a:noFill/>
          <a:ln w="28575"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3615533" y="3011669"/>
            <a:ext cx="352269" cy="278267"/>
          </a:xfrm>
          <a:prstGeom prst="roundRect">
            <a:avLst/>
          </a:prstGeom>
          <a:noFill/>
          <a:ln w="28575"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099972" y="3363803"/>
            <a:ext cx="352269" cy="278267"/>
          </a:xfrm>
          <a:prstGeom prst="roundRect">
            <a:avLst/>
          </a:prstGeom>
          <a:noFill/>
          <a:ln w="28575"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21484" y="3728294"/>
            <a:ext cx="352269" cy="278267"/>
          </a:xfrm>
          <a:prstGeom prst="roundRect">
            <a:avLst/>
          </a:prstGeom>
          <a:noFill/>
          <a:ln w="28575">
            <a:solidFill>
              <a:schemeClr val="accent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1549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RAID 6 </a:t>
            </a:r>
            <a:r>
              <a:rPr lang="mr-IN" dirty="0"/>
              <a:t>–</a:t>
            </a:r>
            <a:r>
              <a:rPr lang="en-US" dirty="0"/>
              <a:t> Double Parity </a:t>
            </a:r>
            <a:r>
              <a:rPr lang="en-US" sz="3600" i="1" dirty="0">
                <a:solidFill>
                  <a:schemeClr val="tx1"/>
                </a:solidFill>
              </a:rPr>
              <a:t>(for large arrays)</a:t>
            </a:r>
            <a:endParaRPr lang="en-US" sz="2800" i="1" dirty="0">
              <a:solidFill>
                <a:schemeClr val="tx1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8338" y="1917836"/>
            <a:ext cx="6063862" cy="3566977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Add another disk and keep two parity chunks per stripe</a:t>
            </a:r>
          </a:p>
          <a:p>
            <a:pPr lvl="1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parity is computed differently</a:t>
            </a:r>
          </a:p>
          <a:p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+</a:t>
            </a:r>
            <a:r>
              <a:rPr lang="en-US" dirty="0">
                <a:solidFill>
                  <a:srgbClr val="00B050"/>
                </a:solidFill>
              </a:rPr>
              <a:t>)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/>
              <a:t>Failure of </a:t>
            </a:r>
            <a:r>
              <a:rPr lang="en-US" b="1" i="1" dirty="0">
                <a:solidFill>
                  <a:schemeClr val="accent4"/>
                </a:solidFill>
              </a:rPr>
              <a:t>two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disks is OK</a:t>
            </a:r>
          </a:p>
          <a:p>
            <a:r>
              <a:rPr lang="en-US" dirty="0">
                <a:solidFill>
                  <a:srgbClr val="FFC000"/>
                </a:solidFill>
              </a:rPr>
              <a:t>(</a:t>
            </a:r>
            <a:r>
              <a:rPr lang="en-US" b="1" dirty="0">
                <a:solidFill>
                  <a:srgbClr val="FFC000"/>
                </a:solidFill>
              </a:rPr>
              <a:t>~</a:t>
            </a:r>
            <a:r>
              <a:rPr lang="en-US" dirty="0">
                <a:solidFill>
                  <a:srgbClr val="FFC000"/>
                </a:solidFill>
              </a:rPr>
              <a:t>)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/>
              <a:t>Throughput is less:</a:t>
            </a:r>
          </a:p>
          <a:p>
            <a:pPr marL="0" lvl="1" indent="0" algn="ctr">
              <a:spcBef>
                <a:spcPts val="1000"/>
              </a:spcBef>
              <a:buNone/>
            </a:pPr>
            <a:r>
              <a:rPr lang="en-US" dirty="0"/>
              <a:t>T</a:t>
            </a:r>
            <a:r>
              <a:rPr lang="en-US" baseline="-25000" dirty="0"/>
              <a:t>RAID5</a:t>
            </a:r>
            <a:r>
              <a:rPr lang="en-US" dirty="0"/>
              <a:t> = (N-2) * </a:t>
            </a:r>
            <a:r>
              <a:rPr lang="en-US" dirty="0" err="1"/>
              <a:t>T</a:t>
            </a:r>
            <a:r>
              <a:rPr lang="en-US" baseline="-25000" dirty="0" err="1"/>
              <a:t>disk</a:t>
            </a:r>
            <a:endParaRPr lang="en-US" dirty="0"/>
          </a:p>
          <a:p>
            <a:pPr marL="228600" lvl="1">
              <a:spcBef>
                <a:spcPts val="1000"/>
              </a:spcBef>
            </a:pPr>
            <a:r>
              <a:rPr lang="en-US" sz="3200" dirty="0">
                <a:solidFill>
                  <a:srgbClr val="FFC000"/>
                </a:solidFill>
              </a:rPr>
              <a:t>(</a:t>
            </a:r>
            <a:r>
              <a:rPr lang="en-US" sz="3200" b="1" dirty="0">
                <a:solidFill>
                  <a:srgbClr val="FFC000"/>
                </a:solidFill>
              </a:rPr>
              <a:t>~</a:t>
            </a:r>
            <a:r>
              <a:rPr lang="en-US" sz="3200" dirty="0">
                <a:solidFill>
                  <a:srgbClr val="FFC000"/>
                </a:solidFill>
              </a:rPr>
              <a:t>)</a:t>
            </a:r>
            <a:r>
              <a:rPr lang="en-US" sz="3200" dirty="0">
                <a:solidFill>
                  <a:schemeClr val="accent6"/>
                </a:solidFill>
              </a:rPr>
              <a:t> </a:t>
            </a:r>
            <a:r>
              <a:rPr lang="en-US" sz="3200" dirty="0"/>
              <a:t>Cost per byte is higher:</a:t>
            </a:r>
          </a:p>
          <a:p>
            <a:pPr marL="0" lvl="1" indent="0" algn="ctr">
              <a:spcBef>
                <a:spcPts val="1000"/>
              </a:spcBef>
              <a:buNone/>
            </a:pPr>
            <a:r>
              <a:rPr lang="en-US" dirty="0"/>
              <a:t>$</a:t>
            </a:r>
            <a:r>
              <a:rPr lang="en-US" baseline="-25000" dirty="0"/>
              <a:t>RAID1</a:t>
            </a:r>
            <a:r>
              <a:rPr lang="en-US" dirty="0"/>
              <a:t> = N/(N-2) * $</a:t>
            </a:r>
            <a:r>
              <a:rPr lang="en-US" baseline="-25000" dirty="0"/>
              <a:t>disk</a:t>
            </a:r>
          </a:p>
          <a:p>
            <a:r>
              <a:rPr lang="en-US" dirty="0"/>
              <a:t>Makes sense for larger N (&gt;8)</a:t>
            </a:r>
          </a:p>
        </p:txBody>
      </p:sp>
    </p:spTree>
    <p:extLst>
      <p:ext uri="{BB962C8B-B14F-4D97-AF65-F5344CB8AC3E}">
        <p14:creationId xmlns:p14="http://schemas.microsoft.com/office/powerpoint/2010/main" val="112883819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84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/>
              <a:t>Swapping</a:t>
            </a:r>
          </a:p>
          <a:p>
            <a:pPr lvl="1"/>
            <a:r>
              <a:rPr lang="en-US" dirty="0"/>
              <a:t>Overview</a:t>
            </a:r>
          </a:p>
          <a:p>
            <a:pPr lvl="1"/>
            <a:r>
              <a:rPr lang="en-US" dirty="0"/>
              <a:t>When To Swap</a:t>
            </a:r>
          </a:p>
          <a:p>
            <a:pPr lvl="1"/>
            <a:r>
              <a:rPr lang="en-US" dirty="0"/>
              <a:t>Page Replacement Policies</a:t>
            </a:r>
          </a:p>
          <a:p>
            <a:pPr lvl="1"/>
            <a:r>
              <a:rPr lang="en-US" dirty="0"/>
              <a:t>Implementing LRU</a:t>
            </a:r>
          </a:p>
          <a:p>
            <a:endParaRPr lang="en-US" dirty="0"/>
          </a:p>
          <a:p>
            <a:r>
              <a:rPr lang="en-US" dirty="0"/>
              <a:t>RAID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887373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9D100-A583-48B0-A642-C392D6005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Locality of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7D93-2EBC-4A08-8544-995163109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disk is involved with memory, won’t this be ridiculously slow?</a:t>
            </a:r>
          </a:p>
          <a:p>
            <a:endParaRPr lang="en-US" dirty="0"/>
          </a:p>
          <a:p>
            <a:r>
              <a:rPr lang="en-US" dirty="0"/>
              <a:t>Leverage </a:t>
            </a:r>
            <a:r>
              <a:rPr lang="en-US" i="1" dirty="0"/>
              <a:t>locality of reference </a:t>
            </a:r>
            <a:r>
              <a:rPr lang="en-US" dirty="0"/>
              <a:t>within process</a:t>
            </a:r>
          </a:p>
          <a:p>
            <a:pPr lvl="1"/>
            <a:r>
              <a:rPr lang="en-US" b="1" dirty="0"/>
              <a:t>Spatial</a:t>
            </a:r>
            <a:r>
              <a:rPr lang="en-US" dirty="0"/>
              <a:t>: memory addresses near referenced address likely to be next</a:t>
            </a:r>
          </a:p>
          <a:p>
            <a:pPr lvl="1"/>
            <a:r>
              <a:rPr lang="en-US" b="1" dirty="0"/>
              <a:t>Temporal</a:t>
            </a:r>
            <a:r>
              <a:rPr lang="en-US" dirty="0"/>
              <a:t>: referenced addresses likely to be referenced again</a:t>
            </a:r>
          </a:p>
          <a:p>
            <a:pPr lvl="1"/>
            <a:r>
              <a:rPr lang="en-US" dirty="0"/>
              <a:t>Processes spend majority of time in a small portion of code</a:t>
            </a:r>
          </a:p>
          <a:p>
            <a:pPr lvl="2"/>
            <a:r>
              <a:rPr lang="en-US" dirty="0"/>
              <a:t>Estimate: 90% of time spent in 10% of code (loops)</a:t>
            </a:r>
          </a:p>
          <a:p>
            <a:endParaRPr lang="en-US" dirty="0"/>
          </a:p>
          <a:p>
            <a:r>
              <a:rPr lang="en-US" dirty="0"/>
              <a:t>Implication</a:t>
            </a:r>
          </a:p>
          <a:p>
            <a:pPr lvl="1"/>
            <a:r>
              <a:rPr lang="en-US" dirty="0"/>
              <a:t>Process only uses small amount of address space at any moment</a:t>
            </a:r>
          </a:p>
          <a:p>
            <a:pPr lvl="1"/>
            <a:r>
              <a:rPr lang="en-US" dirty="0"/>
              <a:t>Only small amount of address space needs to be in physical memory</a:t>
            </a:r>
          </a:p>
          <a:p>
            <a:pPr lvl="1"/>
            <a:r>
              <a:rPr lang="en-US" dirty="0"/>
              <a:t>RAM acts as a sort of cache for program memory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BAC39C-87AA-4320-85FB-57E28507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831478"/>
      </p:ext>
    </p:extLst>
  </p:cSld>
  <p:clrMapOvr>
    <a:masterClrMapping/>
  </p:clrMapOvr>
</p:sld>
</file>

<file path=ppt/theme/theme1.xml><?xml version="1.0" encoding="utf-8"?>
<a:theme xmlns:a="http://schemas.openxmlformats.org/drawingml/2006/main" name="Class Slides">
  <a:themeElements>
    <a:clrScheme name="Custom Colors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472C4"/>
      </a:accent1>
      <a:accent2>
        <a:srgbClr val="ED7D31"/>
      </a:accent2>
      <a:accent3>
        <a:srgbClr val="FFC000"/>
      </a:accent3>
      <a:accent4>
        <a:srgbClr val="70AD47"/>
      </a:accent4>
      <a:accent5>
        <a:srgbClr val="954F72"/>
      </a:accent5>
      <a:accent6>
        <a:srgbClr val="A5A5A5"/>
      </a:accent6>
      <a:hlink>
        <a:srgbClr val="0563C1"/>
      </a:hlink>
      <a:folHlink>
        <a:srgbClr val="0563C1"/>
      </a:folHlink>
    </a:clrScheme>
    <a:fontScheme name="Custom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59C7661-1A23-46AD-9A1C-969826AB4919}" vid="{8313A47A-0E3D-42A5-B506-581C2F8724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cs343_template</Template>
  <TotalTime>2020</TotalTime>
  <Words>5850</Words>
  <Application>Microsoft Office PowerPoint</Application>
  <PresentationFormat>Widescreen</PresentationFormat>
  <Paragraphs>1802</Paragraphs>
  <Slides>84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91" baseType="lpstr">
      <vt:lpstr>Andale Mono</vt:lpstr>
      <vt:lpstr>Arial</vt:lpstr>
      <vt:lpstr>Calibri</vt:lpstr>
      <vt:lpstr>Consolas</vt:lpstr>
      <vt:lpstr>Courier New</vt:lpstr>
      <vt:lpstr>Tahoma</vt:lpstr>
      <vt:lpstr>Class Slides</vt:lpstr>
      <vt:lpstr>Lecture 13: Swapping + RAID</vt:lpstr>
      <vt:lpstr>Administrivia</vt:lpstr>
      <vt:lpstr>Today’s Goals</vt:lpstr>
      <vt:lpstr>PowerPoint Presentation</vt:lpstr>
      <vt:lpstr>The OS view on memory</vt:lpstr>
      <vt:lpstr>Outline</vt:lpstr>
      <vt:lpstr>PowerPoint Presentation</vt:lpstr>
      <vt:lpstr>Motivation for swapping</vt:lpstr>
      <vt:lpstr>Locality of reference</vt:lpstr>
      <vt:lpstr>How swapping works</vt:lpstr>
      <vt:lpstr>Combination of swapping and paging</vt:lpstr>
      <vt:lpstr>Paging on Windows</vt:lpstr>
      <vt:lpstr>Mechanisms to support swapping</vt:lpstr>
      <vt:lpstr>Types of page faults</vt:lpstr>
      <vt:lpstr>Short Break + Question</vt:lpstr>
      <vt:lpstr>Short Break + Question</vt:lpstr>
      <vt:lpstr>Other bits in a page table entry</vt:lpstr>
      <vt:lpstr>Steps to a memory access with swapping</vt:lpstr>
      <vt:lpstr>Outline</vt:lpstr>
      <vt:lpstr>Policies to determine swapping evictions</vt:lpstr>
      <vt:lpstr>When do we load in pages? (page selection)</vt:lpstr>
      <vt:lpstr>madvise() hints</vt:lpstr>
      <vt:lpstr>When do we swap out pages? (page replacement)</vt:lpstr>
      <vt:lpstr>Thrashing</vt:lpstr>
      <vt:lpstr>Outline</vt:lpstr>
      <vt:lpstr>Which page should be evicted?</vt:lpstr>
      <vt:lpstr>Optimal page replacement policy</vt:lpstr>
      <vt:lpstr>First-In-First-Out replacement policy</vt:lpstr>
      <vt:lpstr>Least Recently Used replacement policy</vt:lpstr>
      <vt:lpstr>Practice – simple replacement policies</vt:lpstr>
      <vt:lpstr>Practice – simple replacement policies</vt:lpstr>
      <vt:lpstr>Practice – simple replacement policies</vt:lpstr>
      <vt:lpstr>Practice – simple replacement policies</vt:lpstr>
      <vt:lpstr>Practice – simple replacement policies</vt:lpstr>
      <vt:lpstr>Practice – simple replacement policies</vt:lpstr>
      <vt:lpstr>Practice – simple replacement policies</vt:lpstr>
      <vt:lpstr>Break + Open Question</vt:lpstr>
      <vt:lpstr>Break + Open Question</vt:lpstr>
      <vt:lpstr>Break + Open Question</vt:lpstr>
      <vt:lpstr>Break + Open Question</vt:lpstr>
      <vt:lpstr>Outline</vt:lpstr>
      <vt:lpstr>Implementing LRU</vt:lpstr>
      <vt:lpstr>Clock algorithm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example</vt:lpstr>
      <vt:lpstr>Clock algorithm is actually used in real computers</vt:lpstr>
      <vt:lpstr>Accessed bit on x86</vt:lpstr>
      <vt:lpstr>Improving clock algorithm access notion</vt:lpstr>
      <vt:lpstr>Improving clock algorithm evictions</vt:lpstr>
      <vt:lpstr>Break + Nerdy Computer Science Sayings</vt:lpstr>
      <vt:lpstr>Outline</vt:lpstr>
      <vt:lpstr>Traditional hard disk drives (HDDs) use magnetic regions</vt:lpstr>
      <vt:lpstr>Solid state drives (SSDs) use flash memory</vt:lpstr>
      <vt:lpstr>Failure rates for disks are a serious problem</vt:lpstr>
      <vt:lpstr>Database server at Northwestern</vt:lpstr>
      <vt:lpstr>Redundant Array of Independent Disks (RAID)</vt:lpstr>
      <vt:lpstr>Basic idea of RAID</vt:lpstr>
      <vt:lpstr>How does RAID fit into the OS?</vt:lpstr>
      <vt:lpstr>RAID levels</vt:lpstr>
      <vt:lpstr>RAID 0 – Striping (for throughput and capacity)</vt:lpstr>
      <vt:lpstr>RAID 1 – Mirroring (for fault tolerance)</vt:lpstr>
      <vt:lpstr>Check your understanding – RAID 1</vt:lpstr>
      <vt:lpstr>Check your understanding – RAID 1</vt:lpstr>
      <vt:lpstr>RAID 4 – Parity (for fault tolerance, capacity &amp; throughput) </vt:lpstr>
      <vt:lpstr>How does parity work?</vt:lpstr>
      <vt:lpstr>Check your understanding – Parity Recovery</vt:lpstr>
      <vt:lpstr>Check your understanding – Parity Recovery</vt:lpstr>
      <vt:lpstr>Parity can only fix a single error</vt:lpstr>
      <vt:lpstr>Parity chunk in RAID</vt:lpstr>
      <vt:lpstr>Rebuilding an array after failure</vt:lpstr>
      <vt:lpstr>RAID 5 – Distributed Parity (the winner in practice)</vt:lpstr>
      <vt:lpstr>RAID 6 – Double Parity (for large arrays)</vt:lpstr>
      <vt:lpstr>Outline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12: Swapping</dc:title>
  <dc:creator>Branden Ghena</dc:creator>
  <cp:lastModifiedBy>Branden Ghena</cp:lastModifiedBy>
  <cp:revision>113</cp:revision>
  <dcterms:created xsi:type="dcterms:W3CDTF">2020-10-24T18:56:03Z</dcterms:created>
  <dcterms:modified xsi:type="dcterms:W3CDTF">2024-11-12T17:26:33Z</dcterms:modified>
</cp:coreProperties>
</file>

<file path=docProps/thumbnail.jpeg>
</file>